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1" r:id="rId17"/>
    <p:sldId id="273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62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815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292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537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48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411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6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000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919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251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077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B2959-C3FF-426E-AAB3-9E7552CDCD45}" type="datetimeFigureOut">
              <a:rPr lang="id-ID" smtClean="0"/>
              <a:t>14/03/2016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37D03-1B5E-4EAD-92B2-30E148FC7F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04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/>
              <a:t>REGULATION OF</a:t>
            </a:r>
            <a:br>
              <a:rPr lang="id-ID" b="1" dirty="0"/>
            </a:br>
            <a:r>
              <a:rPr lang="id-ID" b="1" dirty="0"/>
              <a:t>HORMONE SECRETION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Sri Wahyuni</a:t>
            </a:r>
          </a:p>
          <a:p>
            <a:r>
              <a:rPr lang="id-ID" dirty="0" smtClean="0"/>
              <a:t>FK UNIMAL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62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Parathyroid Glands </a:t>
            </a:r>
            <a:endParaRPr lang="id-ID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5" y="2420888"/>
            <a:ext cx="8060151" cy="233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4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08" y="836712"/>
            <a:ext cx="5798984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9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Pancreas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3" y="2060848"/>
            <a:ext cx="849671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0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Adrenal medulla</a:t>
            </a: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1" y="2420888"/>
            <a:ext cx="8568719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9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64" y="686586"/>
            <a:ext cx="5672073" cy="543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7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Adrenal Cortex</a:t>
            </a:r>
            <a:endParaRPr lang="id-ID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7" y="2132856"/>
            <a:ext cx="86407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3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Hormones of Male Reproduction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9" y="2290763"/>
            <a:ext cx="7325662" cy="308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6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Hormones of Female Reproduction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21" y="1916832"/>
            <a:ext cx="651035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2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If we are talking about hormones, we always have to think abaout 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The name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The glands/ the cells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The target cells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Function in the target cells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The stimulaters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The inhibitors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Feed back mechanism</a:t>
            </a:r>
          </a:p>
        </p:txBody>
      </p:sp>
    </p:spTree>
    <p:extLst>
      <p:ext uri="{BB962C8B-B14F-4D97-AF65-F5344CB8AC3E}">
        <p14:creationId xmlns:p14="http://schemas.microsoft.com/office/powerpoint/2010/main" val="38140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18487" cy="178593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200" smtClean="0"/>
              <a:t>Regulation of hormone secretion normally prevents overproduction or underproduction any of the hormone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036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/>
              <a:t> Hormon secretion is regulated by: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Signal from the nervous system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Chemical chances in the blood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Others/hormones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7522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Hormones are secreted by endocrine glands </a:t>
            </a:r>
            <a:r>
              <a:rPr lang="en-US" sz="2400" dirty="0" smtClean="0"/>
              <a:t>when</a:t>
            </a:r>
            <a:r>
              <a:rPr lang="id-ID" sz="2400" dirty="0" smtClean="0"/>
              <a:t> </a:t>
            </a:r>
            <a:r>
              <a:rPr lang="en-US" sz="2400" dirty="0" smtClean="0"/>
              <a:t>there </a:t>
            </a:r>
            <a:r>
              <a:rPr lang="en-US" sz="2400" dirty="0"/>
              <a:t>is a need for them, that is, for their effects </a:t>
            </a:r>
            <a:r>
              <a:rPr lang="en-US" sz="2400" dirty="0" smtClean="0"/>
              <a:t>on</a:t>
            </a:r>
            <a:r>
              <a:rPr lang="id-ID" sz="2400" dirty="0" smtClean="0"/>
              <a:t> their </a:t>
            </a:r>
            <a:r>
              <a:rPr lang="id-ID" sz="2400" dirty="0"/>
              <a:t>target </a:t>
            </a:r>
            <a:r>
              <a:rPr lang="id-ID" sz="2400" dirty="0" smtClean="0"/>
              <a:t>organs</a:t>
            </a:r>
          </a:p>
          <a:p>
            <a:pPr algn="just"/>
            <a:r>
              <a:rPr lang="en-US" sz="2400" dirty="0"/>
              <a:t>When a hormone brings </a:t>
            </a:r>
            <a:r>
              <a:rPr lang="en-US" sz="2400" dirty="0" smtClean="0"/>
              <a:t>about</a:t>
            </a:r>
            <a:r>
              <a:rPr lang="id-ID" sz="2400" dirty="0" smtClean="0"/>
              <a:t> </a:t>
            </a:r>
            <a:r>
              <a:rPr lang="en-US" sz="2400" dirty="0" smtClean="0"/>
              <a:t>its </a:t>
            </a:r>
            <a:r>
              <a:rPr lang="en-US" sz="2400" dirty="0"/>
              <a:t>effects, </a:t>
            </a:r>
            <a:r>
              <a:rPr lang="en-US" sz="2400" dirty="0" smtClean="0"/>
              <a:t>the</a:t>
            </a:r>
            <a:r>
              <a:rPr lang="id-ID" sz="2400" dirty="0" smtClean="0"/>
              <a:t> </a:t>
            </a:r>
            <a:r>
              <a:rPr lang="en-US" sz="2400" dirty="0" smtClean="0"/>
              <a:t>stimulus </a:t>
            </a:r>
            <a:r>
              <a:rPr lang="en-US" sz="2400" dirty="0"/>
              <a:t>is reversed, and secretion </a:t>
            </a:r>
            <a:r>
              <a:rPr lang="en-US" sz="2400" dirty="0" smtClean="0"/>
              <a:t>of</a:t>
            </a:r>
            <a:r>
              <a:rPr lang="id-ID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hormone decreases until the stimulus reoccurs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algn="just"/>
            <a:r>
              <a:rPr lang="en-US" sz="2400" dirty="0"/>
              <a:t>In any hormonal </a:t>
            </a:r>
            <a:r>
              <a:rPr lang="en-US" sz="2400" b="1" dirty="0"/>
              <a:t>negative feedback </a:t>
            </a:r>
            <a:r>
              <a:rPr lang="en-US" sz="2400" b="1" dirty="0" smtClean="0"/>
              <a:t>mechanism</a:t>
            </a:r>
            <a:r>
              <a:rPr lang="en-US" sz="2400" dirty="0" smtClean="0"/>
              <a:t>,</a:t>
            </a:r>
            <a:r>
              <a:rPr lang="id-ID" sz="2400" dirty="0" smtClean="0"/>
              <a:t> </a:t>
            </a:r>
            <a:r>
              <a:rPr lang="en-US" sz="2400" dirty="0" smtClean="0"/>
              <a:t>information </a:t>
            </a:r>
            <a:r>
              <a:rPr lang="en-US" sz="2400" dirty="0"/>
              <a:t>about the effects of the hormone is “</a:t>
            </a:r>
            <a:r>
              <a:rPr lang="en-US" sz="2400" dirty="0" smtClean="0"/>
              <a:t>fed</a:t>
            </a:r>
            <a:r>
              <a:rPr lang="id-ID" sz="2400" dirty="0" smtClean="0"/>
              <a:t> </a:t>
            </a:r>
            <a:r>
              <a:rPr lang="en-US" sz="2400" dirty="0" smtClean="0"/>
              <a:t>back</a:t>
            </a:r>
            <a:r>
              <a:rPr lang="en-US" sz="2400" dirty="0"/>
              <a:t>” to the gland, which then decreases its </a:t>
            </a:r>
            <a:r>
              <a:rPr lang="en-US" sz="2400" dirty="0" smtClean="0"/>
              <a:t>secretion</a:t>
            </a:r>
            <a:r>
              <a:rPr lang="id-ID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the hormone. This is why the mechanism is </a:t>
            </a:r>
            <a:r>
              <a:rPr lang="en-US" sz="2400" dirty="0" smtClean="0"/>
              <a:t>called</a:t>
            </a:r>
            <a:r>
              <a:rPr lang="id-ID" sz="2400" dirty="0" smtClean="0"/>
              <a:t> </a:t>
            </a:r>
            <a:r>
              <a:rPr lang="en-US" sz="2400" dirty="0" smtClean="0"/>
              <a:t>“negative</a:t>
            </a:r>
            <a:r>
              <a:rPr lang="en-US" sz="2400" dirty="0"/>
              <a:t>”: The effects of the hormone reverse </a:t>
            </a:r>
            <a:r>
              <a:rPr lang="en-US" sz="2400" dirty="0" smtClean="0"/>
              <a:t>the</a:t>
            </a:r>
            <a:r>
              <a:rPr lang="id-ID" sz="2400" dirty="0" smtClean="0"/>
              <a:t> </a:t>
            </a:r>
            <a:r>
              <a:rPr lang="en-US" sz="2400" dirty="0" smtClean="0"/>
              <a:t>stimulus </a:t>
            </a:r>
            <a:r>
              <a:rPr lang="en-US" sz="2400" dirty="0"/>
              <a:t>and decrease the secretion of the hormone.</a:t>
            </a:r>
          </a:p>
          <a:p>
            <a:pPr algn="just"/>
            <a:r>
              <a:rPr lang="en-US" sz="2400" dirty="0"/>
              <a:t>The secretion of many other hormones is regulated </a:t>
            </a:r>
            <a:r>
              <a:rPr lang="en-US" sz="2400" dirty="0" smtClean="0"/>
              <a:t>in</a:t>
            </a:r>
            <a:r>
              <a:rPr lang="id-ID" sz="2400" dirty="0" smtClean="0"/>
              <a:t> a </a:t>
            </a:r>
            <a:r>
              <a:rPr lang="id-ID" sz="2400" dirty="0"/>
              <a:t>similar way.</a:t>
            </a:r>
          </a:p>
        </p:txBody>
      </p:sp>
    </p:spTree>
    <p:extLst>
      <p:ext uri="{BB962C8B-B14F-4D97-AF65-F5344CB8AC3E}">
        <p14:creationId xmlns:p14="http://schemas.microsoft.com/office/powerpoint/2010/main" val="38558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The hormones of the anterior pituitary gland </a:t>
            </a:r>
            <a:r>
              <a:rPr lang="en-US" dirty="0" smtClean="0"/>
              <a:t>are</a:t>
            </a:r>
            <a:r>
              <a:rPr lang="id-ID" dirty="0" smtClean="0"/>
              <a:t> </a:t>
            </a:r>
            <a:r>
              <a:rPr lang="en-US" dirty="0" smtClean="0"/>
              <a:t>secreted </a:t>
            </a:r>
            <a:r>
              <a:rPr lang="en-US" dirty="0"/>
              <a:t>in response to </a:t>
            </a:r>
            <a:r>
              <a:rPr lang="en-US" b="1" dirty="0"/>
              <a:t>releasing hormones </a:t>
            </a:r>
            <a:r>
              <a:rPr lang="en-US" dirty="0"/>
              <a:t>(</a:t>
            </a:r>
            <a:r>
              <a:rPr lang="en-US" dirty="0" smtClean="0"/>
              <a:t>also</a:t>
            </a:r>
            <a:r>
              <a:rPr lang="id-ID" dirty="0" smtClean="0"/>
              <a:t> </a:t>
            </a:r>
            <a:r>
              <a:rPr lang="en-US" dirty="0" smtClean="0"/>
              <a:t>called </a:t>
            </a:r>
            <a:r>
              <a:rPr lang="en-US" dirty="0"/>
              <a:t>releasing factors) secreted by the hypothalamus.</a:t>
            </a:r>
          </a:p>
          <a:p>
            <a:pPr algn="just"/>
            <a:r>
              <a:rPr lang="en-US" dirty="0" smtClean="0"/>
              <a:t>Growth hormone,</a:t>
            </a:r>
            <a:r>
              <a:rPr lang="id-ID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example, is secreted in response to growth </a:t>
            </a:r>
            <a:r>
              <a:rPr lang="en-US" dirty="0" smtClean="0"/>
              <a:t>hormone–releasing </a:t>
            </a:r>
            <a:r>
              <a:rPr lang="en-US" dirty="0"/>
              <a:t>hormone (GHRH) from the hypothalamus.</a:t>
            </a:r>
          </a:p>
          <a:p>
            <a:pPr algn="just"/>
            <a:r>
              <a:rPr lang="en-US" dirty="0"/>
              <a:t>As growth hormone exerts its effects,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secretion </a:t>
            </a:r>
            <a:r>
              <a:rPr lang="en-US" dirty="0"/>
              <a:t>of GHRH decreases, which in turn </a:t>
            </a:r>
            <a:r>
              <a:rPr lang="en-US" dirty="0" smtClean="0"/>
              <a:t>decreases</a:t>
            </a:r>
            <a:r>
              <a:rPr lang="id-ID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secretion of growth hormone. This is another </a:t>
            </a:r>
            <a:r>
              <a:rPr lang="en-US" dirty="0" smtClean="0"/>
              <a:t>type</a:t>
            </a:r>
            <a:r>
              <a:rPr lang="id-ID" dirty="0" smtClean="0"/>
              <a:t> of </a:t>
            </a:r>
            <a:r>
              <a:rPr lang="id-ID" b="1" dirty="0"/>
              <a:t>negative feedback mechanism</a:t>
            </a:r>
          </a:p>
        </p:txBody>
      </p:sp>
    </p:spTree>
    <p:extLst>
      <p:ext uri="{BB962C8B-B14F-4D97-AF65-F5344CB8AC3E}">
        <p14:creationId xmlns:p14="http://schemas.microsoft.com/office/powerpoint/2010/main" val="10008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THE PITUITARY GLAND</a:t>
            </a:r>
            <a:endParaRPr lang="id-ID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75" y="1111722"/>
            <a:ext cx="5118051" cy="501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Anterior pituitary gland</a:t>
            </a:r>
            <a:endParaRPr lang="id-ID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3" y="1085655"/>
            <a:ext cx="7956883" cy="568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POSTERIOR PITUITARY GLAND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" y="1700808"/>
            <a:ext cx="9118323" cy="324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Thyroid Gland</a:t>
            </a: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2" y="1844824"/>
            <a:ext cx="85596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3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299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REGULATION OF HORMONE SECRETION</vt:lpstr>
      <vt:lpstr>If we are talking about hormones, we always have to think abaout :</vt:lpstr>
      <vt:lpstr>Regulation of hormone secretion normally prevents overproduction or underproduction any of the hormone </vt:lpstr>
      <vt:lpstr>PowerPoint Presentation</vt:lpstr>
      <vt:lpstr>PowerPoint Presentation</vt:lpstr>
      <vt:lpstr>THE PITUITARY GLAND</vt:lpstr>
      <vt:lpstr>Anterior pituitary gland</vt:lpstr>
      <vt:lpstr>POSTERIOR PITUITARY GLAND</vt:lpstr>
      <vt:lpstr>The Thyroid Gland</vt:lpstr>
      <vt:lpstr>The Parathyroid Glands </vt:lpstr>
      <vt:lpstr>PowerPoint Presentation</vt:lpstr>
      <vt:lpstr>The Pancreas</vt:lpstr>
      <vt:lpstr>Adrenal medulla</vt:lpstr>
      <vt:lpstr>PowerPoint Presentation</vt:lpstr>
      <vt:lpstr>Adrenal Cortex</vt:lpstr>
      <vt:lpstr>Hormones of Male Reproduction</vt:lpstr>
      <vt:lpstr>Hormones of Female Reproduction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HORMONE SECRETION</dc:title>
  <dc:creator>l745</dc:creator>
  <cp:lastModifiedBy>l745</cp:lastModifiedBy>
  <cp:revision>9</cp:revision>
  <dcterms:created xsi:type="dcterms:W3CDTF">2016-03-14T03:04:41Z</dcterms:created>
  <dcterms:modified xsi:type="dcterms:W3CDTF">2016-03-14T03:41:38Z</dcterms:modified>
</cp:coreProperties>
</file>