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91" r:id="rId10"/>
    <p:sldId id="265" r:id="rId11"/>
    <p:sldId id="266" r:id="rId12"/>
    <p:sldId id="268" r:id="rId13"/>
    <p:sldId id="272" r:id="rId14"/>
    <p:sldId id="269" r:id="rId15"/>
    <p:sldId id="271" r:id="rId16"/>
    <p:sldId id="292" r:id="rId17"/>
    <p:sldId id="278" r:id="rId18"/>
    <p:sldId id="293" r:id="rId19"/>
    <p:sldId id="295" r:id="rId20"/>
    <p:sldId id="296" r:id="rId21"/>
    <p:sldId id="298" r:id="rId22"/>
    <p:sldId id="299" r:id="rId23"/>
    <p:sldId id="303" r:id="rId24"/>
    <p:sldId id="304" r:id="rId25"/>
    <p:sldId id="300" r:id="rId26"/>
    <p:sldId id="306" r:id="rId27"/>
    <p:sldId id="307" r:id="rId28"/>
    <p:sldId id="308" r:id="rId29"/>
    <p:sldId id="309" r:id="rId30"/>
    <p:sldId id="310" r:id="rId31"/>
    <p:sldId id="313" r:id="rId32"/>
    <p:sldId id="311" r:id="rId33"/>
    <p:sldId id="279" r:id="rId34"/>
    <p:sldId id="314" r:id="rId35"/>
    <p:sldId id="281" r:id="rId36"/>
    <p:sldId id="317" r:id="rId37"/>
    <p:sldId id="318" r:id="rId38"/>
    <p:sldId id="319" r:id="rId39"/>
    <p:sldId id="320" r:id="rId40"/>
    <p:sldId id="321" r:id="rId41"/>
    <p:sldId id="315" r:id="rId42"/>
    <p:sldId id="316" r:id="rId43"/>
    <p:sldId id="329" r:id="rId44"/>
    <p:sldId id="328" r:id="rId45"/>
    <p:sldId id="323" r:id="rId46"/>
    <p:sldId id="325" r:id="rId47"/>
    <p:sldId id="330" r:id="rId48"/>
    <p:sldId id="324" r:id="rId49"/>
    <p:sldId id="331" r:id="rId5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CE4F6-E93E-4D79-A822-E793F807B0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33EE79-49B5-4863-A434-72AD35B1DEC7}">
      <dgm:prSet phldrT="[Text]" custT="1"/>
      <dgm:spPr/>
      <dgm:t>
        <a:bodyPr/>
        <a:lstStyle/>
        <a:p>
          <a:r>
            <a:rPr lang="en-GB" sz="1800" b="1" dirty="0" err="1" smtClean="0"/>
            <a:t>Respon</a:t>
          </a:r>
          <a:r>
            <a:rPr lang="en-GB" sz="1800" b="1" dirty="0" smtClean="0"/>
            <a:t> </a:t>
          </a:r>
          <a:r>
            <a:rPr lang="en-GB" sz="1800" b="1" dirty="0" err="1" smtClean="0"/>
            <a:t>baik</a:t>
          </a:r>
          <a:endParaRPr lang="en-GB" sz="1800" b="1" dirty="0" smtClean="0"/>
        </a:p>
        <a:p>
          <a:r>
            <a:rPr lang="en-GB" sz="1800" dirty="0" err="1" smtClean="0"/>
            <a:t>Pasien</a:t>
          </a:r>
          <a:r>
            <a:rPr lang="en-GB" sz="1800" dirty="0" smtClean="0"/>
            <a:t> di </a:t>
          </a:r>
          <a:r>
            <a:rPr lang="en-GB" sz="1800" dirty="0" err="1" smtClean="0"/>
            <a:t>pulangkan</a:t>
          </a:r>
          <a:endParaRPr lang="en-GB" sz="1800" dirty="0"/>
        </a:p>
      </dgm:t>
    </dgm:pt>
    <dgm:pt modelId="{5A8D6468-6BA6-4D93-8EE1-55C1868EE1B7}" type="parTrans" cxnId="{2683DDE5-D00B-449A-8CF4-D20281E57D38}">
      <dgm:prSet/>
      <dgm:spPr/>
      <dgm:t>
        <a:bodyPr/>
        <a:lstStyle/>
        <a:p>
          <a:endParaRPr lang="en-GB"/>
        </a:p>
      </dgm:t>
    </dgm:pt>
    <dgm:pt modelId="{ECD3BE08-0236-4EDE-9317-79186A03C6BF}" type="sibTrans" cxnId="{2683DDE5-D00B-449A-8CF4-D20281E57D38}">
      <dgm:prSet/>
      <dgm:spPr/>
      <dgm:t>
        <a:bodyPr/>
        <a:lstStyle/>
        <a:p>
          <a:endParaRPr lang="en-GB"/>
        </a:p>
      </dgm:t>
    </dgm:pt>
    <dgm:pt modelId="{D94A9D4D-BC8A-46A3-9B7F-3CB48C7B3106}">
      <dgm:prSet phldrT="[Text]" custT="1"/>
      <dgm:spPr/>
      <dgm:t>
        <a:bodyPr/>
        <a:lstStyle/>
        <a:p>
          <a:r>
            <a:rPr lang="en-GB" sz="1400" dirty="0" err="1" smtClean="0"/>
            <a:t>Agonis</a:t>
          </a:r>
          <a:r>
            <a:rPr lang="en-GB" sz="1400" dirty="0" smtClean="0"/>
            <a:t> </a:t>
          </a:r>
          <a:r>
            <a:rPr lang="id-ID" sz="1400" dirty="0" smtClean="0"/>
            <a:t>ẞ2 agonis</a:t>
          </a:r>
          <a:r>
            <a:rPr lang="en-GB" sz="1400" dirty="0" smtClean="0"/>
            <a:t> (</a:t>
          </a:r>
          <a:r>
            <a:rPr lang="en-GB" sz="1400" dirty="0" err="1" smtClean="0"/>
            <a:t>hirupan</a:t>
          </a:r>
          <a:r>
            <a:rPr lang="en-GB" sz="1400" dirty="0" smtClean="0"/>
            <a:t> </a:t>
          </a:r>
          <a:r>
            <a:rPr lang="en-GB" sz="1400" dirty="0" err="1" smtClean="0"/>
            <a:t>atau</a:t>
          </a:r>
          <a:r>
            <a:rPr lang="en-GB" sz="1400" dirty="0" smtClean="0"/>
            <a:t> oral): </a:t>
          </a:r>
          <a:r>
            <a:rPr lang="en-GB" sz="1400" dirty="0" err="1" smtClean="0"/>
            <a:t>tiap</a:t>
          </a:r>
          <a:r>
            <a:rPr lang="en-GB" sz="1400" dirty="0" smtClean="0"/>
            <a:t> 4-6 jam </a:t>
          </a:r>
          <a:r>
            <a:rPr lang="en-GB" sz="1400" dirty="0" err="1" smtClean="0"/>
            <a:t>selama</a:t>
          </a:r>
          <a:r>
            <a:rPr lang="en-GB" sz="1400" dirty="0" smtClean="0"/>
            <a:t> 3-5 </a:t>
          </a:r>
          <a:r>
            <a:rPr lang="en-GB" sz="1400" dirty="0" err="1" smtClean="0"/>
            <a:t>hari</a:t>
          </a:r>
          <a:r>
            <a:rPr lang="en-GB" sz="1400" dirty="0" smtClean="0"/>
            <a:t>, </a:t>
          </a:r>
          <a:r>
            <a:rPr lang="en-GB" sz="1400" dirty="0" err="1" smtClean="0"/>
            <a:t>dipakai</a:t>
          </a:r>
          <a:r>
            <a:rPr lang="en-GB" sz="1400" dirty="0" smtClean="0"/>
            <a:t> </a:t>
          </a:r>
          <a:r>
            <a:rPr lang="en-GB" sz="1400" dirty="0" err="1" smtClean="0"/>
            <a:t>hingga</a:t>
          </a:r>
          <a:r>
            <a:rPr lang="en-GB" sz="1400" dirty="0" smtClean="0"/>
            <a:t> </a:t>
          </a:r>
          <a:r>
            <a:rPr lang="en-GB" sz="1400" dirty="0" err="1" smtClean="0"/>
            <a:t>gejala</a:t>
          </a:r>
          <a:r>
            <a:rPr lang="en-GB" sz="1400" dirty="0" smtClean="0"/>
            <a:t> (-)</a:t>
          </a:r>
          <a:endParaRPr lang="en-GB" sz="1400" dirty="0"/>
        </a:p>
      </dgm:t>
    </dgm:pt>
    <dgm:pt modelId="{5E9AEC14-EF9E-4DA2-AD93-785D4ED163A9}" type="parTrans" cxnId="{92E14881-1D51-41B5-B665-61D775C6BD58}">
      <dgm:prSet/>
      <dgm:spPr/>
      <dgm:t>
        <a:bodyPr/>
        <a:lstStyle/>
        <a:p>
          <a:endParaRPr lang="en-GB"/>
        </a:p>
      </dgm:t>
    </dgm:pt>
    <dgm:pt modelId="{92FD10F3-F4F2-4C2E-BFDA-3D3CD3715F32}" type="sibTrans" cxnId="{92E14881-1D51-41B5-B665-61D775C6BD58}">
      <dgm:prSet/>
      <dgm:spPr/>
      <dgm:t>
        <a:bodyPr/>
        <a:lstStyle/>
        <a:p>
          <a:endParaRPr lang="en-GB"/>
        </a:p>
      </dgm:t>
    </dgm:pt>
    <dgm:pt modelId="{591AB702-D8C1-4D32-A6AC-21C8905007E0}">
      <dgm:prSet phldrT="[Text]" custT="1"/>
      <dgm:spPr/>
      <dgm:t>
        <a:bodyPr/>
        <a:lstStyle/>
        <a:p>
          <a:r>
            <a:rPr lang="en-GB" sz="1400" dirty="0" err="1" smtClean="0"/>
            <a:t>Jika</a:t>
          </a:r>
          <a:r>
            <a:rPr lang="en-GB" sz="1400" dirty="0" smtClean="0"/>
            <a:t> </a:t>
          </a:r>
          <a:r>
            <a:rPr lang="en-GB" sz="1400" dirty="0" err="1" smtClean="0"/>
            <a:t>pasien</a:t>
          </a:r>
          <a:r>
            <a:rPr lang="en-GB" sz="1400" dirty="0" smtClean="0"/>
            <a:t> </a:t>
          </a:r>
          <a:r>
            <a:rPr lang="en-GB" sz="1400" dirty="0" err="1" smtClean="0"/>
            <a:t>sudah</a:t>
          </a:r>
          <a:r>
            <a:rPr lang="en-GB" sz="1400" dirty="0" smtClean="0"/>
            <a:t> </a:t>
          </a:r>
          <a:r>
            <a:rPr lang="en-GB" sz="1400" dirty="0" err="1" smtClean="0"/>
            <a:t>mendapat</a:t>
          </a:r>
          <a:r>
            <a:rPr lang="en-GB" sz="1400" dirty="0" smtClean="0"/>
            <a:t> </a:t>
          </a:r>
          <a:r>
            <a:rPr lang="en-GB" sz="1400" dirty="0" err="1" smtClean="0"/>
            <a:t>obat</a:t>
          </a:r>
          <a:r>
            <a:rPr lang="en-GB" sz="1400" dirty="0" smtClean="0"/>
            <a:t> </a:t>
          </a:r>
          <a:r>
            <a:rPr lang="en-GB" sz="1400" dirty="0" err="1" smtClean="0"/>
            <a:t>pengendali</a:t>
          </a:r>
          <a:r>
            <a:rPr lang="en-GB" sz="1400" dirty="0" smtClean="0"/>
            <a:t> </a:t>
          </a:r>
          <a:r>
            <a:rPr lang="en-GB" sz="1400" dirty="0" smtClean="0">
              <a:sym typeface="Wingdings" pitchFamily="2" charset="2"/>
            </a:rPr>
            <a:t> </a:t>
          </a:r>
          <a:r>
            <a:rPr lang="en-GB" sz="1400" dirty="0" err="1" smtClean="0">
              <a:sym typeface="Wingdings" pitchFamily="2" charset="2"/>
            </a:rPr>
            <a:t>dilanjutkan</a:t>
          </a:r>
          <a:endParaRPr lang="en-GB" sz="1400" dirty="0"/>
        </a:p>
      </dgm:t>
    </dgm:pt>
    <dgm:pt modelId="{7D86D09A-B719-458A-8591-D8329E623EDE}" type="parTrans" cxnId="{F617B49F-4D3A-4CFE-89DD-0DE0A93596F5}">
      <dgm:prSet/>
      <dgm:spPr/>
      <dgm:t>
        <a:bodyPr/>
        <a:lstStyle/>
        <a:p>
          <a:endParaRPr lang="en-GB"/>
        </a:p>
      </dgm:t>
    </dgm:pt>
    <dgm:pt modelId="{BAACCB9B-4C39-4775-93BD-9FE9FE7E1B83}" type="sibTrans" cxnId="{F617B49F-4D3A-4CFE-89DD-0DE0A93596F5}">
      <dgm:prSet/>
      <dgm:spPr/>
      <dgm:t>
        <a:bodyPr/>
        <a:lstStyle/>
        <a:p>
          <a:endParaRPr lang="en-GB"/>
        </a:p>
      </dgm:t>
    </dgm:pt>
    <dgm:pt modelId="{EB40063F-B444-4ADD-AE8C-BBC30E5B05F5}">
      <dgm:prSet phldrT="[Text]" custT="1"/>
      <dgm:spPr/>
      <dgm:t>
        <a:bodyPr/>
        <a:lstStyle/>
        <a:p>
          <a:r>
            <a:rPr lang="en-GB" sz="1800" b="1" dirty="0" err="1" smtClean="0"/>
            <a:t>Respon</a:t>
          </a:r>
          <a:r>
            <a:rPr lang="en-GB" sz="1800" b="1" dirty="0" smtClean="0"/>
            <a:t> </a:t>
          </a:r>
          <a:r>
            <a:rPr lang="en-GB" sz="1800" b="1" dirty="0" err="1" smtClean="0"/>
            <a:t>buruk</a:t>
          </a:r>
          <a:endParaRPr lang="en-GB" sz="1800" b="1" dirty="0" smtClean="0"/>
        </a:p>
        <a:p>
          <a:r>
            <a:rPr lang="en-GB" sz="1800" dirty="0" err="1" smtClean="0"/>
            <a:t>Pasien</a:t>
          </a:r>
          <a:r>
            <a:rPr lang="en-GB" sz="1800" dirty="0" smtClean="0"/>
            <a:t> </a:t>
          </a:r>
          <a:r>
            <a:rPr lang="en-GB" sz="1800" dirty="0" err="1" smtClean="0"/>
            <a:t>dirujuk</a:t>
          </a:r>
          <a:r>
            <a:rPr lang="en-GB" sz="1800" dirty="0" smtClean="0"/>
            <a:t>/</a:t>
          </a:r>
          <a:r>
            <a:rPr lang="en-GB" sz="1800" dirty="0" err="1" smtClean="0"/>
            <a:t>dirawat</a:t>
          </a:r>
          <a:r>
            <a:rPr lang="en-GB" sz="1800" dirty="0" smtClean="0"/>
            <a:t> </a:t>
          </a:r>
          <a:r>
            <a:rPr lang="en-GB" sz="1800" dirty="0" err="1" smtClean="0"/>
            <a:t>inap</a:t>
          </a:r>
          <a:endParaRPr lang="en-GB" sz="1800" dirty="0"/>
        </a:p>
      </dgm:t>
    </dgm:pt>
    <dgm:pt modelId="{F1AFE5CA-0C78-4171-8032-4681DC8AF643}" type="parTrans" cxnId="{1F9AD5F2-0514-4C22-84D8-B70C511FCEE3}">
      <dgm:prSet/>
      <dgm:spPr/>
      <dgm:t>
        <a:bodyPr/>
        <a:lstStyle/>
        <a:p>
          <a:endParaRPr lang="en-GB"/>
        </a:p>
      </dgm:t>
    </dgm:pt>
    <dgm:pt modelId="{93E7D392-4069-4797-AC4C-BDAA4EDD4386}" type="sibTrans" cxnId="{1F9AD5F2-0514-4C22-84D8-B70C511FCEE3}">
      <dgm:prSet/>
      <dgm:spPr/>
      <dgm:t>
        <a:bodyPr/>
        <a:lstStyle/>
        <a:p>
          <a:endParaRPr lang="en-GB"/>
        </a:p>
      </dgm:t>
    </dgm:pt>
    <dgm:pt modelId="{C6C4F948-0E9F-4008-83DA-EA23A41A4CDE}">
      <dgm:prSet phldrT="[Text]" phldr="1"/>
      <dgm:spPr/>
      <dgm:t>
        <a:bodyPr/>
        <a:lstStyle/>
        <a:p>
          <a:endParaRPr lang="en-GB" sz="1000" dirty="0"/>
        </a:p>
      </dgm:t>
    </dgm:pt>
    <dgm:pt modelId="{8B3DBF93-C553-4EAB-A964-C3B5818A4FDB}" type="parTrans" cxnId="{4993FF69-EDA8-4226-BC51-3AB509C6D0F1}">
      <dgm:prSet/>
      <dgm:spPr/>
      <dgm:t>
        <a:bodyPr/>
        <a:lstStyle/>
        <a:p>
          <a:endParaRPr lang="en-GB"/>
        </a:p>
      </dgm:t>
    </dgm:pt>
    <dgm:pt modelId="{4CFC781E-261D-4725-8CB1-F9C2030683C0}" type="sibTrans" cxnId="{4993FF69-EDA8-4226-BC51-3AB509C6D0F1}">
      <dgm:prSet/>
      <dgm:spPr/>
      <dgm:t>
        <a:bodyPr/>
        <a:lstStyle/>
        <a:p>
          <a:endParaRPr lang="en-GB"/>
        </a:p>
      </dgm:t>
    </dgm:pt>
    <dgm:pt modelId="{D3F1D1F8-7152-45C4-9EE8-D52DF3A28EF3}">
      <dgm:prSet phldrT="[Text]" custT="1"/>
      <dgm:spPr/>
      <dgm:t>
        <a:bodyPr/>
        <a:lstStyle/>
        <a:p>
          <a:r>
            <a:rPr lang="en-GB" sz="1400" dirty="0" smtClean="0"/>
            <a:t>Steroid </a:t>
          </a:r>
          <a:r>
            <a:rPr lang="en-GB" sz="1400" dirty="0" err="1" smtClean="0"/>
            <a:t>sistemik</a:t>
          </a:r>
          <a:r>
            <a:rPr lang="en-GB" sz="1400" dirty="0" smtClean="0"/>
            <a:t> (oral): </a:t>
          </a:r>
          <a:r>
            <a:rPr lang="en-GB" sz="1400" dirty="0" err="1" smtClean="0"/>
            <a:t>prednisolon</a:t>
          </a:r>
          <a:r>
            <a:rPr lang="en-GB" sz="1400" dirty="0" smtClean="0"/>
            <a:t> </a:t>
          </a:r>
          <a:r>
            <a:rPr lang="en-GB" sz="1400" dirty="0" err="1" smtClean="0"/>
            <a:t>atau</a:t>
          </a:r>
          <a:r>
            <a:rPr lang="en-GB" sz="1400" dirty="0" smtClean="0"/>
            <a:t> </a:t>
          </a:r>
          <a:r>
            <a:rPr lang="en-GB" sz="1400" dirty="0" err="1" smtClean="0"/>
            <a:t>prednison</a:t>
          </a:r>
          <a:r>
            <a:rPr lang="en-GB" sz="1400" dirty="0" smtClean="0"/>
            <a:t>: 1-2 mg/</a:t>
          </a:r>
          <a:r>
            <a:rPr lang="en-GB" sz="1400" dirty="0" err="1" smtClean="0"/>
            <a:t>kgBB</a:t>
          </a:r>
          <a:r>
            <a:rPr lang="en-GB" sz="1400" dirty="0" smtClean="0"/>
            <a:t>/</a:t>
          </a:r>
          <a:r>
            <a:rPr lang="en-GB" sz="1400" dirty="0" err="1" smtClean="0"/>
            <a:t>hari</a:t>
          </a:r>
          <a:r>
            <a:rPr lang="en-GB" sz="1400" dirty="0" smtClean="0"/>
            <a:t> (3-5 </a:t>
          </a:r>
          <a:r>
            <a:rPr lang="en-GB" sz="1400" dirty="0" err="1" smtClean="0"/>
            <a:t>hari</a:t>
          </a:r>
          <a:r>
            <a:rPr lang="en-GB" sz="1400" dirty="0" smtClean="0"/>
            <a:t>)</a:t>
          </a:r>
          <a:endParaRPr lang="en-GB" sz="1400" dirty="0"/>
        </a:p>
      </dgm:t>
    </dgm:pt>
    <dgm:pt modelId="{6D9F6857-40EC-4F70-86FB-5B81B9A273C7}" type="parTrans" cxnId="{D025E086-3734-4E26-ABEA-2308E7042C3B}">
      <dgm:prSet/>
      <dgm:spPr/>
      <dgm:t>
        <a:bodyPr/>
        <a:lstStyle/>
        <a:p>
          <a:endParaRPr lang="en-GB"/>
        </a:p>
      </dgm:t>
    </dgm:pt>
    <dgm:pt modelId="{00FF521E-44B9-499C-A54D-D891A81B1946}" type="sibTrans" cxnId="{D025E086-3734-4E26-ABEA-2308E7042C3B}">
      <dgm:prSet/>
      <dgm:spPr/>
      <dgm:t>
        <a:bodyPr/>
        <a:lstStyle/>
        <a:p>
          <a:endParaRPr lang="en-GB"/>
        </a:p>
      </dgm:t>
    </dgm:pt>
    <dgm:pt modelId="{F9400AAF-9A18-4128-B172-A18A2283C221}">
      <dgm:prSet phldrT="[Text]" custT="1"/>
      <dgm:spPr/>
      <dgm:t>
        <a:bodyPr/>
        <a:lstStyle/>
        <a:p>
          <a:r>
            <a:rPr lang="en-GB" sz="1400" dirty="0" err="1" smtClean="0"/>
            <a:t>Kontrol</a:t>
          </a:r>
          <a:r>
            <a:rPr lang="en-GB" sz="1400" dirty="0" smtClean="0"/>
            <a:t> </a:t>
          </a:r>
          <a:r>
            <a:rPr lang="en-GB" sz="1400" dirty="0" err="1" smtClean="0"/>
            <a:t>ke</a:t>
          </a:r>
          <a:r>
            <a:rPr lang="en-GB" sz="1400" dirty="0" smtClean="0"/>
            <a:t> </a:t>
          </a:r>
          <a:r>
            <a:rPr lang="en-GB" sz="1400" dirty="0" err="1" smtClean="0"/>
            <a:t>klinik</a:t>
          </a:r>
          <a:r>
            <a:rPr lang="en-GB" sz="1400" dirty="0" smtClean="0"/>
            <a:t> </a:t>
          </a:r>
          <a:r>
            <a:rPr lang="en-GB" sz="1400" dirty="0" err="1" smtClean="0"/>
            <a:t>rawat</a:t>
          </a:r>
          <a:r>
            <a:rPr lang="en-GB" sz="1400" dirty="0" smtClean="0"/>
            <a:t> </a:t>
          </a:r>
          <a:r>
            <a:rPr lang="en-GB" sz="1400" dirty="0" err="1" smtClean="0"/>
            <a:t>jalan</a:t>
          </a:r>
          <a:endParaRPr lang="en-GB" sz="1400" dirty="0"/>
        </a:p>
      </dgm:t>
    </dgm:pt>
    <dgm:pt modelId="{20B2411D-B7AC-435B-8D40-704AC0A52E26}" type="parTrans" cxnId="{4321AB5A-BDBE-4A56-B947-6771071380D6}">
      <dgm:prSet/>
      <dgm:spPr/>
      <dgm:t>
        <a:bodyPr/>
        <a:lstStyle/>
        <a:p>
          <a:endParaRPr lang="en-GB"/>
        </a:p>
      </dgm:t>
    </dgm:pt>
    <dgm:pt modelId="{1EBF2440-DF2B-480C-83A4-520AA4002C93}" type="sibTrans" cxnId="{4321AB5A-BDBE-4A56-B947-6771071380D6}">
      <dgm:prSet/>
      <dgm:spPr/>
      <dgm:t>
        <a:bodyPr/>
        <a:lstStyle/>
        <a:p>
          <a:endParaRPr lang="en-GB"/>
        </a:p>
      </dgm:t>
    </dgm:pt>
    <dgm:pt modelId="{527C80A6-D543-4175-A39B-7C6B1DF005FE}">
      <dgm:prSet phldrT="[Text]" custT="1"/>
      <dgm:spPr/>
      <dgm:t>
        <a:bodyPr/>
        <a:lstStyle/>
        <a:p>
          <a:r>
            <a:rPr lang="en-GB" sz="1400" dirty="0" err="1" smtClean="0"/>
            <a:t>Jika</a:t>
          </a:r>
          <a:r>
            <a:rPr lang="en-GB" sz="1400" dirty="0" smtClean="0"/>
            <a:t> </a:t>
          </a:r>
          <a:r>
            <a:rPr lang="en-GB" sz="1400" dirty="0" err="1" smtClean="0"/>
            <a:t>diberikan</a:t>
          </a:r>
          <a:r>
            <a:rPr lang="en-GB" sz="1400" dirty="0" smtClean="0"/>
            <a:t> </a:t>
          </a:r>
          <a:r>
            <a:rPr lang="en-GB" sz="1400" dirty="0" err="1" smtClean="0"/>
            <a:t>obat</a:t>
          </a:r>
          <a:r>
            <a:rPr lang="en-GB" sz="1400" dirty="0" smtClean="0"/>
            <a:t> </a:t>
          </a:r>
          <a:r>
            <a:rPr lang="en-GB" sz="1400" dirty="0" err="1" smtClean="0"/>
            <a:t>bentuk</a:t>
          </a:r>
          <a:r>
            <a:rPr lang="en-GB" sz="1400" dirty="0" smtClean="0"/>
            <a:t> inhaler </a:t>
          </a:r>
          <a:r>
            <a:rPr lang="en-GB" sz="1400" dirty="0" smtClean="0">
              <a:sym typeface="Wingdings" pitchFamily="2" charset="2"/>
            </a:rPr>
            <a:t> </a:t>
          </a:r>
          <a:r>
            <a:rPr lang="en-GB" sz="1400" dirty="0" err="1" smtClean="0">
              <a:sym typeface="Wingdings" pitchFamily="2" charset="2"/>
            </a:rPr>
            <a:t>teknik</a:t>
          </a:r>
          <a:r>
            <a:rPr lang="en-GB" sz="1400" dirty="0" smtClean="0">
              <a:sym typeface="Wingdings" pitchFamily="2" charset="2"/>
            </a:rPr>
            <a:t> </a:t>
          </a:r>
          <a:r>
            <a:rPr lang="en-GB" sz="1400" dirty="0" err="1" smtClean="0">
              <a:sym typeface="Wingdings" pitchFamily="2" charset="2"/>
            </a:rPr>
            <a:t>pemakaian</a:t>
          </a:r>
          <a:r>
            <a:rPr lang="en-GB" sz="1400" dirty="0" smtClean="0">
              <a:sym typeface="Wingdings" pitchFamily="2" charset="2"/>
            </a:rPr>
            <a:t> inhaler </a:t>
          </a:r>
          <a:r>
            <a:rPr lang="en-GB" sz="1400" dirty="0" err="1" smtClean="0">
              <a:sym typeface="Wingdings" pitchFamily="2" charset="2"/>
            </a:rPr>
            <a:t>tepat</a:t>
          </a:r>
          <a:endParaRPr lang="en-GB" sz="1400" dirty="0"/>
        </a:p>
      </dgm:t>
    </dgm:pt>
    <dgm:pt modelId="{DB7A4F57-6EC5-4215-BAB2-0C45D79F5731}" type="parTrans" cxnId="{60907218-EE1F-4E26-B0DA-B6A3377F0F80}">
      <dgm:prSet/>
      <dgm:spPr/>
      <dgm:t>
        <a:bodyPr/>
        <a:lstStyle/>
        <a:p>
          <a:endParaRPr lang="en-GB"/>
        </a:p>
      </dgm:t>
    </dgm:pt>
    <dgm:pt modelId="{7E95D0F1-6EC5-472F-94F1-0C8E65FC9E20}" type="sibTrans" cxnId="{60907218-EE1F-4E26-B0DA-B6A3377F0F80}">
      <dgm:prSet/>
      <dgm:spPr/>
      <dgm:t>
        <a:bodyPr/>
        <a:lstStyle/>
        <a:p>
          <a:endParaRPr lang="en-GB"/>
        </a:p>
      </dgm:t>
    </dgm:pt>
    <dgm:pt modelId="{A77646DB-2DF4-48A1-8B97-FC4EDF7816CB}">
      <dgm:prSet phldrT="[Text]"/>
      <dgm:spPr/>
      <dgm:t>
        <a:bodyPr/>
        <a:lstStyle/>
        <a:p>
          <a:endParaRPr lang="en-GB" sz="1000" dirty="0"/>
        </a:p>
      </dgm:t>
    </dgm:pt>
    <dgm:pt modelId="{387822BC-AB5E-448E-B765-25BDDCABFD58}" type="parTrans" cxnId="{8E334DAA-246E-4EF1-BC23-2F3853F2195A}">
      <dgm:prSet/>
      <dgm:spPr/>
      <dgm:t>
        <a:bodyPr/>
        <a:lstStyle/>
        <a:p>
          <a:endParaRPr lang="en-GB"/>
        </a:p>
      </dgm:t>
    </dgm:pt>
    <dgm:pt modelId="{A1391035-FD8F-4F34-BCC7-055E9680C198}" type="sibTrans" cxnId="{8E334DAA-246E-4EF1-BC23-2F3853F2195A}">
      <dgm:prSet/>
      <dgm:spPr/>
      <dgm:t>
        <a:bodyPr/>
        <a:lstStyle/>
        <a:p>
          <a:endParaRPr lang="en-GB"/>
        </a:p>
      </dgm:t>
    </dgm:pt>
    <dgm:pt modelId="{1A01F84D-4627-4A35-B4C7-7C28B898761C}">
      <dgm:prSet phldrT="[Text]" custT="1"/>
      <dgm:spPr/>
      <dgm:t>
        <a:bodyPr/>
        <a:lstStyle/>
        <a:p>
          <a:r>
            <a:rPr lang="en-GB" sz="1400" dirty="0" err="1" smtClean="0"/>
            <a:t>Tidak</a:t>
          </a:r>
          <a:r>
            <a:rPr lang="en-GB" sz="1400" dirty="0" smtClean="0"/>
            <a:t> </a:t>
          </a:r>
          <a:r>
            <a:rPr lang="en-GB" sz="1400" dirty="0" err="1" smtClean="0"/>
            <a:t>respon</a:t>
          </a:r>
          <a:r>
            <a:rPr lang="en-GB" sz="1400" dirty="0" smtClean="0"/>
            <a:t> </a:t>
          </a:r>
          <a:r>
            <a:rPr lang="en-GB" sz="1400" dirty="0" err="1" smtClean="0"/>
            <a:t>sampai</a:t>
          </a:r>
          <a:r>
            <a:rPr lang="en-GB" sz="1400" dirty="0" smtClean="0"/>
            <a:t> </a:t>
          </a:r>
          <a:r>
            <a:rPr lang="en-GB" sz="1400" dirty="0" err="1" smtClean="0"/>
            <a:t>nebulisasi</a:t>
          </a:r>
          <a:r>
            <a:rPr lang="en-GB" sz="1400" dirty="0" smtClean="0"/>
            <a:t> ke-3</a:t>
          </a:r>
          <a:endParaRPr lang="en-GB" sz="1400" dirty="0"/>
        </a:p>
      </dgm:t>
    </dgm:pt>
    <dgm:pt modelId="{3C5AE539-228D-4636-A450-F2F84A7DA6D5}" type="parTrans" cxnId="{5ED9ED9E-4471-46E7-A7FF-E10F1DEF9C98}">
      <dgm:prSet/>
      <dgm:spPr/>
      <dgm:t>
        <a:bodyPr/>
        <a:lstStyle/>
        <a:p>
          <a:endParaRPr lang="en-GB"/>
        </a:p>
      </dgm:t>
    </dgm:pt>
    <dgm:pt modelId="{D2492B7B-E559-498D-B8B4-43A5BAA32AB4}" type="sibTrans" cxnId="{5ED9ED9E-4471-46E7-A7FF-E10F1DEF9C98}">
      <dgm:prSet/>
      <dgm:spPr/>
      <dgm:t>
        <a:bodyPr/>
        <a:lstStyle/>
        <a:p>
          <a:endParaRPr lang="en-GB"/>
        </a:p>
      </dgm:t>
    </dgm:pt>
    <dgm:pt modelId="{FDCD5AF9-413C-4911-AACA-57160E623CA6}">
      <dgm:prSet phldrT="[Text]" custT="1"/>
      <dgm:spPr/>
      <dgm:t>
        <a:bodyPr/>
        <a:lstStyle/>
        <a:p>
          <a:endParaRPr lang="en-GB" sz="1400" dirty="0"/>
        </a:p>
      </dgm:t>
    </dgm:pt>
    <dgm:pt modelId="{5D1ABA4E-0168-4C69-BA2F-A04D5C769F16}" type="parTrans" cxnId="{38559616-BBD9-4B6E-AD90-2811FD9EF1F0}">
      <dgm:prSet/>
      <dgm:spPr/>
      <dgm:t>
        <a:bodyPr/>
        <a:lstStyle/>
        <a:p>
          <a:endParaRPr lang="en-GB"/>
        </a:p>
      </dgm:t>
    </dgm:pt>
    <dgm:pt modelId="{343AE779-8914-4AC5-AC55-E996DA04F0D5}" type="sibTrans" cxnId="{38559616-BBD9-4B6E-AD90-2811FD9EF1F0}">
      <dgm:prSet/>
      <dgm:spPr/>
      <dgm:t>
        <a:bodyPr/>
        <a:lstStyle/>
        <a:p>
          <a:endParaRPr lang="en-GB"/>
        </a:p>
      </dgm:t>
    </dgm:pt>
    <dgm:pt modelId="{4CB821F7-6EBF-48B3-B202-6892001124AC}">
      <dgm:prSet phldrT="[Text]" custT="1"/>
      <dgm:spPr/>
      <dgm:t>
        <a:bodyPr/>
        <a:lstStyle/>
        <a:p>
          <a:endParaRPr lang="en-GB" sz="1400" dirty="0"/>
        </a:p>
      </dgm:t>
    </dgm:pt>
    <dgm:pt modelId="{786B4D49-E466-47F5-9CB4-DA1AFFE4C5A5}" type="parTrans" cxnId="{1E5CE9C5-E075-422D-AAF0-FE6F6882214F}">
      <dgm:prSet/>
      <dgm:spPr/>
      <dgm:t>
        <a:bodyPr/>
        <a:lstStyle/>
        <a:p>
          <a:endParaRPr lang="en-GB"/>
        </a:p>
      </dgm:t>
    </dgm:pt>
    <dgm:pt modelId="{ACC7AEBB-158E-4125-9DA9-F4551175B39E}" type="sibTrans" cxnId="{1E5CE9C5-E075-422D-AAF0-FE6F6882214F}">
      <dgm:prSet/>
      <dgm:spPr/>
      <dgm:t>
        <a:bodyPr/>
        <a:lstStyle/>
        <a:p>
          <a:endParaRPr lang="en-GB"/>
        </a:p>
      </dgm:t>
    </dgm:pt>
    <dgm:pt modelId="{BEA744D2-EBA6-4554-93C8-FFD2C7ED5CB1}">
      <dgm:prSet phldrT="[Text]" custT="1"/>
      <dgm:spPr/>
      <dgm:t>
        <a:bodyPr/>
        <a:lstStyle/>
        <a:p>
          <a:endParaRPr lang="en-GB" sz="1400" dirty="0"/>
        </a:p>
      </dgm:t>
    </dgm:pt>
    <dgm:pt modelId="{19FFAE06-2BDB-428E-85D5-605E39FAB999}" type="parTrans" cxnId="{D19D7325-3160-4E5F-92B8-FFD21301B92D}">
      <dgm:prSet/>
      <dgm:spPr/>
      <dgm:t>
        <a:bodyPr/>
        <a:lstStyle/>
        <a:p>
          <a:endParaRPr lang="en-GB"/>
        </a:p>
      </dgm:t>
    </dgm:pt>
    <dgm:pt modelId="{D8301410-18CC-4F9E-8115-A0F9469EBA3A}" type="sibTrans" cxnId="{D19D7325-3160-4E5F-92B8-FFD21301B92D}">
      <dgm:prSet/>
      <dgm:spPr/>
      <dgm:t>
        <a:bodyPr/>
        <a:lstStyle/>
        <a:p>
          <a:endParaRPr lang="en-GB"/>
        </a:p>
      </dgm:t>
    </dgm:pt>
    <dgm:pt modelId="{44D89678-844B-410F-9721-E40533825113}">
      <dgm:prSet phldrT="[Text]" custT="1"/>
      <dgm:spPr/>
      <dgm:t>
        <a:bodyPr/>
        <a:lstStyle/>
        <a:p>
          <a:endParaRPr lang="en-GB" sz="1400" dirty="0"/>
        </a:p>
      </dgm:t>
    </dgm:pt>
    <dgm:pt modelId="{BFD428AD-DA88-4098-B486-8F1B304F223E}" type="sibTrans" cxnId="{CA0688EF-67E1-4DE6-BF2A-4CB899A6322C}">
      <dgm:prSet/>
      <dgm:spPr/>
      <dgm:t>
        <a:bodyPr/>
        <a:lstStyle/>
        <a:p>
          <a:endParaRPr lang="en-GB"/>
        </a:p>
      </dgm:t>
    </dgm:pt>
    <dgm:pt modelId="{E323D0B2-6C31-410E-B038-3CADAEC8D1C9}" type="parTrans" cxnId="{CA0688EF-67E1-4DE6-BF2A-4CB899A6322C}">
      <dgm:prSet/>
      <dgm:spPr/>
      <dgm:t>
        <a:bodyPr/>
        <a:lstStyle/>
        <a:p>
          <a:endParaRPr lang="en-GB"/>
        </a:p>
      </dgm:t>
    </dgm:pt>
    <dgm:pt modelId="{E921705C-95E3-4305-8CC2-1954D0B5E929}" type="pres">
      <dgm:prSet presAssocID="{195CE4F6-E93E-4D79-A822-E793F807B0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2DCC0A3-DBDE-4144-A512-500C80140750}" type="pres">
      <dgm:prSet presAssocID="{7633EE79-49B5-4863-A434-72AD35B1DEC7}" presName="linNode" presStyleCnt="0"/>
      <dgm:spPr/>
    </dgm:pt>
    <dgm:pt modelId="{FA36B3A9-6AE9-4C9F-AEC4-6F822105F66C}" type="pres">
      <dgm:prSet presAssocID="{7633EE79-49B5-4863-A434-72AD35B1DEC7}" presName="parentShp" presStyleLbl="node1" presStyleIdx="0" presStyleCnt="2" custScaleX="90880" custScaleY="71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A6DA7-18FF-4F82-8C7C-ADD8DB2EBFDC}" type="pres">
      <dgm:prSet presAssocID="{7633EE79-49B5-4863-A434-72AD35B1DEC7}" presName="childShp" presStyleLbl="bgAccFollowNode1" presStyleIdx="0" presStyleCnt="2" custScaleY="223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47824-1557-4A8A-9C87-2939507071EF}" type="pres">
      <dgm:prSet presAssocID="{ECD3BE08-0236-4EDE-9317-79186A03C6BF}" presName="spacing" presStyleCnt="0"/>
      <dgm:spPr/>
    </dgm:pt>
    <dgm:pt modelId="{2BD9102C-04B2-4566-B87D-399162B97BA0}" type="pres">
      <dgm:prSet presAssocID="{EB40063F-B444-4ADD-AE8C-BBC30E5B05F5}" presName="linNode" presStyleCnt="0"/>
      <dgm:spPr/>
    </dgm:pt>
    <dgm:pt modelId="{33C2B734-9301-4C1D-990A-04882325BF4C}" type="pres">
      <dgm:prSet presAssocID="{EB40063F-B444-4ADD-AE8C-BBC30E5B05F5}" presName="parentShp" presStyleLbl="node1" presStyleIdx="1" presStyleCnt="2" custScaleY="715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8F7DA-E4B6-4A9F-BAD1-40981BDB7EAE}" type="pres">
      <dgm:prSet presAssocID="{EB40063F-B444-4ADD-AE8C-BBC30E5B05F5}" presName="childShp" presStyleLbl="bgAccFollowNode1" presStyleIdx="1" presStyleCnt="2" custScaleY="439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559616-BBD9-4B6E-AD90-2811FD9EF1F0}" srcId="{7633EE79-49B5-4863-A434-72AD35B1DEC7}" destId="{FDCD5AF9-413C-4911-AACA-57160E623CA6}" srcOrd="1" destOrd="0" parTransId="{5D1ABA4E-0168-4C69-BA2F-A04D5C769F16}" sibTransId="{343AE779-8914-4AC5-AC55-E996DA04F0D5}"/>
    <dgm:cxn modelId="{CF8BF52B-D13E-4624-BFA6-5D383A30B685}" type="presOf" srcId="{C6C4F948-0E9F-4008-83DA-EA23A41A4CDE}" destId="{B078F7DA-E4B6-4A9F-BAD1-40981BDB7EAE}" srcOrd="0" destOrd="2" presId="urn:microsoft.com/office/officeart/2005/8/layout/vList6"/>
    <dgm:cxn modelId="{81E57181-D03D-430D-8AF4-5BAAECEE60CD}" type="presOf" srcId="{D3F1D1F8-7152-45C4-9EE8-D52DF3A28EF3}" destId="{AA4A6DA7-18FF-4F82-8C7C-ADD8DB2EBFDC}" srcOrd="0" destOrd="2" presId="urn:microsoft.com/office/officeart/2005/8/layout/vList6"/>
    <dgm:cxn modelId="{69FE9F10-8464-4819-BB49-678C616ACEF8}" type="presOf" srcId="{44D89678-844B-410F-9721-E40533825113}" destId="{AA4A6DA7-18FF-4F82-8C7C-ADD8DB2EBFDC}" srcOrd="0" destOrd="7" presId="urn:microsoft.com/office/officeart/2005/8/layout/vList6"/>
    <dgm:cxn modelId="{2683DDE5-D00B-449A-8CF4-D20281E57D38}" srcId="{195CE4F6-E93E-4D79-A822-E793F807B0A2}" destId="{7633EE79-49B5-4863-A434-72AD35B1DEC7}" srcOrd="0" destOrd="0" parTransId="{5A8D6468-6BA6-4D93-8EE1-55C1868EE1B7}" sibTransId="{ECD3BE08-0236-4EDE-9317-79186A03C6BF}"/>
    <dgm:cxn modelId="{CA0688EF-67E1-4DE6-BF2A-4CB899A6322C}" srcId="{7633EE79-49B5-4863-A434-72AD35B1DEC7}" destId="{44D89678-844B-410F-9721-E40533825113}" srcOrd="7" destOrd="0" parTransId="{E323D0B2-6C31-410E-B038-3CADAEC8D1C9}" sibTransId="{BFD428AD-DA88-4098-B486-8F1B304F223E}"/>
    <dgm:cxn modelId="{D19D7325-3160-4E5F-92B8-FFD21301B92D}" srcId="{7633EE79-49B5-4863-A434-72AD35B1DEC7}" destId="{BEA744D2-EBA6-4554-93C8-FFD2C7ED5CB1}" srcOrd="5" destOrd="0" parTransId="{19FFAE06-2BDB-428E-85D5-605E39FAB999}" sibTransId="{D8301410-18CC-4F9E-8115-A0F9469EBA3A}"/>
    <dgm:cxn modelId="{1F9AD5F2-0514-4C22-84D8-B70C511FCEE3}" srcId="{195CE4F6-E93E-4D79-A822-E793F807B0A2}" destId="{EB40063F-B444-4ADD-AE8C-BBC30E5B05F5}" srcOrd="1" destOrd="0" parTransId="{F1AFE5CA-0C78-4171-8032-4681DC8AF643}" sibTransId="{93E7D392-4069-4797-AC4C-BDAA4EDD4386}"/>
    <dgm:cxn modelId="{43972513-3FE6-4A55-9216-A788364DD344}" type="presOf" srcId="{EB40063F-B444-4ADD-AE8C-BBC30E5B05F5}" destId="{33C2B734-9301-4C1D-990A-04882325BF4C}" srcOrd="0" destOrd="0" presId="urn:microsoft.com/office/officeart/2005/8/layout/vList6"/>
    <dgm:cxn modelId="{671D1CB0-0776-4ABB-A5CA-010B676C0D59}" type="presOf" srcId="{BEA744D2-EBA6-4554-93C8-FFD2C7ED5CB1}" destId="{AA4A6DA7-18FF-4F82-8C7C-ADD8DB2EBFDC}" srcOrd="0" destOrd="5" presId="urn:microsoft.com/office/officeart/2005/8/layout/vList6"/>
    <dgm:cxn modelId="{9FB895A1-6810-413F-8A41-8C7A0D6A181C}" type="presOf" srcId="{F9400AAF-9A18-4128-B172-A18A2283C221}" destId="{AA4A6DA7-18FF-4F82-8C7C-ADD8DB2EBFDC}" srcOrd="0" destOrd="6" presId="urn:microsoft.com/office/officeart/2005/8/layout/vList6"/>
    <dgm:cxn modelId="{E0505211-8666-41AA-BE72-E8636171FD9B}" type="presOf" srcId="{D94A9D4D-BC8A-46A3-9B7F-3CB48C7B3106}" destId="{AA4A6DA7-18FF-4F82-8C7C-ADD8DB2EBFDC}" srcOrd="0" destOrd="0" presId="urn:microsoft.com/office/officeart/2005/8/layout/vList6"/>
    <dgm:cxn modelId="{C1750BA7-F507-4592-BB49-2CB2926026CD}" type="presOf" srcId="{A77646DB-2DF4-48A1-8B97-FC4EDF7816CB}" destId="{B078F7DA-E4B6-4A9F-BAD1-40981BDB7EAE}" srcOrd="0" destOrd="0" presId="urn:microsoft.com/office/officeart/2005/8/layout/vList6"/>
    <dgm:cxn modelId="{5ED9ED9E-4471-46E7-A7FF-E10F1DEF9C98}" srcId="{EB40063F-B444-4ADD-AE8C-BBC30E5B05F5}" destId="{1A01F84D-4627-4A35-B4C7-7C28B898761C}" srcOrd="1" destOrd="0" parTransId="{3C5AE539-228D-4636-A450-F2F84A7DA6D5}" sibTransId="{D2492B7B-E559-498D-B8B4-43A5BAA32AB4}"/>
    <dgm:cxn modelId="{6A146FE7-3F44-4C7D-93D7-D30AEEFACCB3}" type="presOf" srcId="{527C80A6-D543-4175-A39B-7C6B1DF005FE}" destId="{AA4A6DA7-18FF-4F82-8C7C-ADD8DB2EBFDC}" srcOrd="0" destOrd="8" presId="urn:microsoft.com/office/officeart/2005/8/layout/vList6"/>
    <dgm:cxn modelId="{92E14881-1D51-41B5-B665-61D775C6BD58}" srcId="{7633EE79-49B5-4863-A434-72AD35B1DEC7}" destId="{D94A9D4D-BC8A-46A3-9B7F-3CB48C7B3106}" srcOrd="0" destOrd="0" parTransId="{5E9AEC14-EF9E-4DA2-AD93-785D4ED163A9}" sibTransId="{92FD10F3-F4F2-4C2E-BFDA-3D3CD3715F32}"/>
    <dgm:cxn modelId="{D025E086-3734-4E26-ABEA-2308E7042C3B}" srcId="{7633EE79-49B5-4863-A434-72AD35B1DEC7}" destId="{D3F1D1F8-7152-45C4-9EE8-D52DF3A28EF3}" srcOrd="2" destOrd="0" parTransId="{6D9F6857-40EC-4F70-86FB-5B81B9A273C7}" sibTransId="{00FF521E-44B9-499C-A54D-D891A81B1946}"/>
    <dgm:cxn modelId="{C609BF91-62AE-4F5E-B48D-12BC4E43815D}" type="presOf" srcId="{1A01F84D-4627-4A35-B4C7-7C28B898761C}" destId="{B078F7DA-E4B6-4A9F-BAD1-40981BDB7EAE}" srcOrd="0" destOrd="1" presId="urn:microsoft.com/office/officeart/2005/8/layout/vList6"/>
    <dgm:cxn modelId="{4A21B7F7-420E-474B-85E3-BB6A6E8A49B4}" type="presOf" srcId="{4CB821F7-6EBF-48B3-B202-6892001124AC}" destId="{AA4A6DA7-18FF-4F82-8C7C-ADD8DB2EBFDC}" srcOrd="0" destOrd="3" presId="urn:microsoft.com/office/officeart/2005/8/layout/vList6"/>
    <dgm:cxn modelId="{71A65FC6-8892-469A-BF9F-EB81483B9F73}" type="presOf" srcId="{FDCD5AF9-413C-4911-AACA-57160E623CA6}" destId="{AA4A6DA7-18FF-4F82-8C7C-ADD8DB2EBFDC}" srcOrd="0" destOrd="1" presId="urn:microsoft.com/office/officeart/2005/8/layout/vList6"/>
    <dgm:cxn modelId="{CA8A25DA-03DE-41D1-8A48-F50FA0714520}" type="presOf" srcId="{195CE4F6-E93E-4D79-A822-E793F807B0A2}" destId="{E921705C-95E3-4305-8CC2-1954D0B5E929}" srcOrd="0" destOrd="0" presId="urn:microsoft.com/office/officeart/2005/8/layout/vList6"/>
    <dgm:cxn modelId="{6348DA17-C81D-4EAF-A15C-673D107890EC}" type="presOf" srcId="{7633EE79-49B5-4863-A434-72AD35B1DEC7}" destId="{FA36B3A9-6AE9-4C9F-AEC4-6F822105F66C}" srcOrd="0" destOrd="0" presId="urn:microsoft.com/office/officeart/2005/8/layout/vList6"/>
    <dgm:cxn modelId="{4993FF69-EDA8-4226-BC51-3AB509C6D0F1}" srcId="{EB40063F-B444-4ADD-AE8C-BBC30E5B05F5}" destId="{C6C4F948-0E9F-4008-83DA-EA23A41A4CDE}" srcOrd="2" destOrd="0" parTransId="{8B3DBF93-C553-4EAB-A964-C3B5818A4FDB}" sibTransId="{4CFC781E-261D-4725-8CB1-F9C2030683C0}"/>
    <dgm:cxn modelId="{F617B49F-4D3A-4CFE-89DD-0DE0A93596F5}" srcId="{7633EE79-49B5-4863-A434-72AD35B1DEC7}" destId="{591AB702-D8C1-4D32-A6AC-21C8905007E0}" srcOrd="4" destOrd="0" parTransId="{7D86D09A-B719-458A-8591-D8329E623EDE}" sibTransId="{BAACCB9B-4C39-4775-93BD-9FE9FE7E1B83}"/>
    <dgm:cxn modelId="{8E334DAA-246E-4EF1-BC23-2F3853F2195A}" srcId="{EB40063F-B444-4ADD-AE8C-BBC30E5B05F5}" destId="{A77646DB-2DF4-48A1-8B97-FC4EDF7816CB}" srcOrd="0" destOrd="0" parTransId="{387822BC-AB5E-448E-B765-25BDDCABFD58}" sibTransId="{A1391035-FD8F-4F34-BCC7-055E9680C198}"/>
    <dgm:cxn modelId="{1E5CE9C5-E075-422D-AAF0-FE6F6882214F}" srcId="{7633EE79-49B5-4863-A434-72AD35B1DEC7}" destId="{4CB821F7-6EBF-48B3-B202-6892001124AC}" srcOrd="3" destOrd="0" parTransId="{786B4D49-E466-47F5-9CB4-DA1AFFE4C5A5}" sibTransId="{ACC7AEBB-158E-4125-9DA9-F4551175B39E}"/>
    <dgm:cxn modelId="{08242FAE-A25C-42DC-87D3-F70A191DDF05}" type="presOf" srcId="{591AB702-D8C1-4D32-A6AC-21C8905007E0}" destId="{AA4A6DA7-18FF-4F82-8C7C-ADD8DB2EBFDC}" srcOrd="0" destOrd="4" presId="urn:microsoft.com/office/officeart/2005/8/layout/vList6"/>
    <dgm:cxn modelId="{4321AB5A-BDBE-4A56-B947-6771071380D6}" srcId="{7633EE79-49B5-4863-A434-72AD35B1DEC7}" destId="{F9400AAF-9A18-4128-B172-A18A2283C221}" srcOrd="6" destOrd="0" parTransId="{20B2411D-B7AC-435B-8D40-704AC0A52E26}" sibTransId="{1EBF2440-DF2B-480C-83A4-520AA4002C93}"/>
    <dgm:cxn modelId="{60907218-EE1F-4E26-B0DA-B6A3377F0F80}" srcId="{7633EE79-49B5-4863-A434-72AD35B1DEC7}" destId="{527C80A6-D543-4175-A39B-7C6B1DF005FE}" srcOrd="8" destOrd="0" parTransId="{DB7A4F57-6EC5-4215-BAB2-0C45D79F5731}" sibTransId="{7E95D0F1-6EC5-472F-94F1-0C8E65FC9E20}"/>
    <dgm:cxn modelId="{33149092-67EC-48B4-BDC2-43F376E442AA}" type="presParOf" srcId="{E921705C-95E3-4305-8CC2-1954D0B5E929}" destId="{32DCC0A3-DBDE-4144-A512-500C80140750}" srcOrd="0" destOrd="0" presId="urn:microsoft.com/office/officeart/2005/8/layout/vList6"/>
    <dgm:cxn modelId="{3DA94FD1-0317-4483-8ED9-EFFB9A7AE20D}" type="presParOf" srcId="{32DCC0A3-DBDE-4144-A512-500C80140750}" destId="{FA36B3A9-6AE9-4C9F-AEC4-6F822105F66C}" srcOrd="0" destOrd="0" presId="urn:microsoft.com/office/officeart/2005/8/layout/vList6"/>
    <dgm:cxn modelId="{B0E2945D-6FD8-4988-A147-8697F34AA9DA}" type="presParOf" srcId="{32DCC0A3-DBDE-4144-A512-500C80140750}" destId="{AA4A6DA7-18FF-4F82-8C7C-ADD8DB2EBFDC}" srcOrd="1" destOrd="0" presId="urn:microsoft.com/office/officeart/2005/8/layout/vList6"/>
    <dgm:cxn modelId="{6951B98A-CAA9-45B5-977F-F0CEDDF24977}" type="presParOf" srcId="{E921705C-95E3-4305-8CC2-1954D0B5E929}" destId="{21447824-1557-4A8A-9C87-2939507071EF}" srcOrd="1" destOrd="0" presId="urn:microsoft.com/office/officeart/2005/8/layout/vList6"/>
    <dgm:cxn modelId="{7E732C2A-CD46-47AE-B8B6-BD0B9447A3A0}" type="presParOf" srcId="{E921705C-95E3-4305-8CC2-1954D0B5E929}" destId="{2BD9102C-04B2-4566-B87D-399162B97BA0}" srcOrd="2" destOrd="0" presId="urn:microsoft.com/office/officeart/2005/8/layout/vList6"/>
    <dgm:cxn modelId="{CC4FE0C9-2A5D-4CA4-A2F5-74A063B4C4F2}" type="presParOf" srcId="{2BD9102C-04B2-4566-B87D-399162B97BA0}" destId="{33C2B734-9301-4C1D-990A-04882325BF4C}" srcOrd="0" destOrd="0" presId="urn:microsoft.com/office/officeart/2005/8/layout/vList6"/>
    <dgm:cxn modelId="{97092C01-E3DB-4DBA-AEC2-69E5BC2EAB53}" type="presParOf" srcId="{2BD9102C-04B2-4566-B87D-399162B97BA0}" destId="{B078F7DA-E4B6-4A9F-BAD1-40981BDB7E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A6DA7-18FF-4F82-8C7C-ADD8DB2EBFDC}">
      <dsp:nvSpPr>
        <dsp:cNvPr id="0" name=""/>
        <dsp:cNvSpPr/>
      </dsp:nvSpPr>
      <dsp:spPr>
        <a:xfrm>
          <a:off x="2912344" y="2096"/>
          <a:ext cx="4571385" cy="32746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/>
            <a:t>Agonis</a:t>
          </a:r>
          <a:r>
            <a:rPr lang="en-GB" sz="1400" kern="1200" dirty="0" smtClean="0"/>
            <a:t> </a:t>
          </a:r>
          <a:r>
            <a:rPr lang="id-ID" sz="1400" kern="1200" dirty="0" smtClean="0"/>
            <a:t>ẞ2 agonis</a:t>
          </a:r>
          <a:r>
            <a:rPr lang="en-GB" sz="1400" kern="1200" dirty="0" smtClean="0"/>
            <a:t> (</a:t>
          </a:r>
          <a:r>
            <a:rPr lang="en-GB" sz="1400" kern="1200" dirty="0" err="1" smtClean="0"/>
            <a:t>hirupan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atau</a:t>
          </a:r>
          <a:r>
            <a:rPr lang="en-GB" sz="1400" kern="1200" dirty="0" smtClean="0"/>
            <a:t> oral): </a:t>
          </a:r>
          <a:r>
            <a:rPr lang="en-GB" sz="1400" kern="1200" dirty="0" err="1" smtClean="0"/>
            <a:t>tiap</a:t>
          </a:r>
          <a:r>
            <a:rPr lang="en-GB" sz="1400" kern="1200" dirty="0" smtClean="0"/>
            <a:t> 4-6 jam </a:t>
          </a:r>
          <a:r>
            <a:rPr lang="en-GB" sz="1400" kern="1200" dirty="0" err="1" smtClean="0"/>
            <a:t>selama</a:t>
          </a:r>
          <a:r>
            <a:rPr lang="en-GB" sz="1400" kern="1200" dirty="0" smtClean="0"/>
            <a:t> 3-5 </a:t>
          </a:r>
          <a:r>
            <a:rPr lang="en-GB" sz="1400" kern="1200" dirty="0" err="1" smtClean="0"/>
            <a:t>hari</a:t>
          </a:r>
          <a:r>
            <a:rPr lang="en-GB" sz="1400" kern="1200" dirty="0" smtClean="0"/>
            <a:t>, </a:t>
          </a:r>
          <a:r>
            <a:rPr lang="en-GB" sz="1400" kern="1200" dirty="0" err="1" smtClean="0"/>
            <a:t>dipakai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hingga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gejala</a:t>
          </a:r>
          <a:r>
            <a:rPr lang="en-GB" sz="1400" kern="1200" dirty="0" smtClean="0"/>
            <a:t> (-)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Steroid </a:t>
          </a:r>
          <a:r>
            <a:rPr lang="en-GB" sz="1400" kern="1200" dirty="0" err="1" smtClean="0"/>
            <a:t>sistemik</a:t>
          </a:r>
          <a:r>
            <a:rPr lang="en-GB" sz="1400" kern="1200" dirty="0" smtClean="0"/>
            <a:t> (oral): </a:t>
          </a:r>
          <a:r>
            <a:rPr lang="en-GB" sz="1400" kern="1200" dirty="0" err="1" smtClean="0"/>
            <a:t>prednisolon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atau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prednison</a:t>
          </a:r>
          <a:r>
            <a:rPr lang="en-GB" sz="1400" kern="1200" dirty="0" smtClean="0"/>
            <a:t>: 1-2 mg/</a:t>
          </a:r>
          <a:r>
            <a:rPr lang="en-GB" sz="1400" kern="1200" dirty="0" err="1" smtClean="0"/>
            <a:t>kgBB</a:t>
          </a:r>
          <a:r>
            <a:rPr lang="en-GB" sz="1400" kern="1200" dirty="0" smtClean="0"/>
            <a:t>/</a:t>
          </a:r>
          <a:r>
            <a:rPr lang="en-GB" sz="1400" kern="1200" dirty="0" err="1" smtClean="0"/>
            <a:t>hari</a:t>
          </a:r>
          <a:r>
            <a:rPr lang="en-GB" sz="1400" kern="1200" dirty="0" smtClean="0"/>
            <a:t> (3-5 </a:t>
          </a:r>
          <a:r>
            <a:rPr lang="en-GB" sz="1400" kern="1200" dirty="0" err="1" smtClean="0"/>
            <a:t>hari</a:t>
          </a:r>
          <a:r>
            <a:rPr lang="en-GB" sz="1400" kern="1200" dirty="0" smtClean="0"/>
            <a:t>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/>
            <a:t>Jika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pasien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sudah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mendapat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obat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pengendali</a:t>
          </a:r>
          <a:r>
            <a:rPr lang="en-GB" sz="1400" kern="1200" dirty="0" smtClean="0"/>
            <a:t> </a:t>
          </a:r>
          <a:r>
            <a:rPr lang="en-GB" sz="1400" kern="1200" dirty="0" smtClean="0">
              <a:sym typeface="Wingdings" pitchFamily="2" charset="2"/>
            </a:rPr>
            <a:t> </a:t>
          </a:r>
          <a:r>
            <a:rPr lang="en-GB" sz="1400" kern="1200" dirty="0" err="1" smtClean="0">
              <a:sym typeface="Wingdings" pitchFamily="2" charset="2"/>
            </a:rPr>
            <a:t>dilanjutkan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/>
            <a:t>Kontrol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ke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klinik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rawat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jalan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/>
            <a:t>Jika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diberikan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obat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bentuk</a:t>
          </a:r>
          <a:r>
            <a:rPr lang="en-GB" sz="1400" kern="1200" dirty="0" smtClean="0"/>
            <a:t> inhaler </a:t>
          </a:r>
          <a:r>
            <a:rPr lang="en-GB" sz="1400" kern="1200" dirty="0" smtClean="0">
              <a:sym typeface="Wingdings" pitchFamily="2" charset="2"/>
            </a:rPr>
            <a:t> </a:t>
          </a:r>
          <a:r>
            <a:rPr lang="en-GB" sz="1400" kern="1200" dirty="0" err="1" smtClean="0">
              <a:sym typeface="Wingdings" pitchFamily="2" charset="2"/>
            </a:rPr>
            <a:t>teknik</a:t>
          </a:r>
          <a:r>
            <a:rPr lang="en-GB" sz="1400" kern="1200" dirty="0" smtClean="0">
              <a:sym typeface="Wingdings" pitchFamily="2" charset="2"/>
            </a:rPr>
            <a:t> </a:t>
          </a:r>
          <a:r>
            <a:rPr lang="en-GB" sz="1400" kern="1200" dirty="0" err="1" smtClean="0">
              <a:sym typeface="Wingdings" pitchFamily="2" charset="2"/>
            </a:rPr>
            <a:t>pemakaian</a:t>
          </a:r>
          <a:r>
            <a:rPr lang="en-GB" sz="1400" kern="1200" dirty="0" smtClean="0">
              <a:sym typeface="Wingdings" pitchFamily="2" charset="2"/>
            </a:rPr>
            <a:t> inhaler </a:t>
          </a:r>
          <a:r>
            <a:rPr lang="en-GB" sz="1400" kern="1200" dirty="0" err="1" smtClean="0">
              <a:sym typeface="Wingdings" pitchFamily="2" charset="2"/>
            </a:rPr>
            <a:t>tepat</a:t>
          </a:r>
          <a:endParaRPr lang="en-GB" sz="1400" kern="1200" dirty="0"/>
        </a:p>
      </dsp:txBody>
      <dsp:txXfrm>
        <a:off x="2912344" y="411423"/>
        <a:ext cx="3343405" cy="2455960"/>
      </dsp:txXfrm>
    </dsp:sp>
    <dsp:sp modelId="{FA36B3A9-6AE9-4C9F-AEC4-6F822105F66C}">
      <dsp:nvSpPr>
        <dsp:cNvPr id="0" name=""/>
        <dsp:cNvSpPr/>
      </dsp:nvSpPr>
      <dsp:spPr>
        <a:xfrm>
          <a:off x="142693" y="1113187"/>
          <a:ext cx="2769650" cy="1052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Respon</a:t>
          </a:r>
          <a:r>
            <a:rPr lang="en-GB" sz="1800" b="1" kern="1200" dirty="0" smtClean="0"/>
            <a:t> </a:t>
          </a:r>
          <a:r>
            <a:rPr lang="en-GB" sz="1800" b="1" kern="1200" dirty="0" err="1" smtClean="0"/>
            <a:t>baik</a:t>
          </a:r>
          <a:endParaRPr lang="en-GB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Pasien</a:t>
          </a:r>
          <a:r>
            <a:rPr lang="en-GB" sz="1800" kern="1200" dirty="0" smtClean="0"/>
            <a:t> di </a:t>
          </a:r>
          <a:r>
            <a:rPr lang="en-GB" sz="1800" kern="1200" dirty="0" err="1" smtClean="0"/>
            <a:t>pulangkan</a:t>
          </a:r>
          <a:endParaRPr lang="en-GB" sz="1800" kern="1200" dirty="0"/>
        </a:p>
      </dsp:txBody>
      <dsp:txXfrm>
        <a:off x="194068" y="1164562"/>
        <a:ext cx="2666900" cy="949682"/>
      </dsp:txXfrm>
    </dsp:sp>
    <dsp:sp modelId="{B078F7DA-E4B6-4A9F-BAD1-40981BDB7EAE}">
      <dsp:nvSpPr>
        <dsp:cNvPr id="0" name=""/>
        <dsp:cNvSpPr/>
      </dsp:nvSpPr>
      <dsp:spPr>
        <a:xfrm>
          <a:off x="3050569" y="3624420"/>
          <a:ext cx="4575854" cy="6434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/>
            <a:t>Tidak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respon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sampai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nebulisasi</a:t>
          </a:r>
          <a:r>
            <a:rPr lang="en-GB" sz="1400" kern="1200" dirty="0" smtClean="0"/>
            <a:t> ke-3</a:t>
          </a:r>
          <a:endParaRPr lang="en-GB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00" kern="1200" dirty="0"/>
        </a:p>
      </dsp:txBody>
      <dsp:txXfrm>
        <a:off x="3050569" y="3704851"/>
        <a:ext cx="4334562" cy="482583"/>
      </dsp:txXfrm>
    </dsp:sp>
    <dsp:sp modelId="{33C2B734-9301-4C1D-990A-04882325BF4C}">
      <dsp:nvSpPr>
        <dsp:cNvPr id="0" name=""/>
        <dsp:cNvSpPr/>
      </dsp:nvSpPr>
      <dsp:spPr>
        <a:xfrm>
          <a:off x="0" y="3422992"/>
          <a:ext cx="3050569" cy="104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Respon</a:t>
          </a:r>
          <a:r>
            <a:rPr lang="en-GB" sz="1800" b="1" kern="1200" dirty="0" smtClean="0"/>
            <a:t> </a:t>
          </a:r>
          <a:r>
            <a:rPr lang="en-GB" sz="1800" b="1" kern="1200" dirty="0" err="1" smtClean="0"/>
            <a:t>buruk</a:t>
          </a:r>
          <a:endParaRPr lang="en-GB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Pasien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dirujuk</a:t>
          </a:r>
          <a:r>
            <a:rPr lang="en-GB" sz="1800" kern="1200" dirty="0" smtClean="0"/>
            <a:t>/</a:t>
          </a:r>
          <a:r>
            <a:rPr lang="en-GB" sz="1800" kern="1200" dirty="0" err="1" smtClean="0"/>
            <a:t>dirawat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inap</a:t>
          </a:r>
          <a:endParaRPr lang="en-GB" sz="1800" kern="1200" dirty="0"/>
        </a:p>
      </dsp:txBody>
      <dsp:txXfrm>
        <a:off x="51076" y="3474068"/>
        <a:ext cx="2948417" cy="944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ADCAE-3D0F-4970-B74E-536A30566D1F}" type="datetimeFigureOut">
              <a:rPr lang="en-GB" smtClean="0"/>
              <a:t>08/10/2017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5E4E-E932-43E0-864B-A892F2AC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3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1EEB-5D80-4880-9195-5AEC13E54CA2}" type="datetime1">
              <a:rPr lang="id-ID" smtClean="0"/>
              <a:t>08/10/2017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6886-B951-4DA4-9BDB-1A57359F9EF5}" type="datetime1">
              <a:rPr lang="id-ID" smtClean="0"/>
              <a:t>08/10/2017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D950-34BB-4D45-ADB6-95DB15889C78}" type="datetime1">
              <a:rPr lang="id-ID" smtClean="0"/>
              <a:t>08/10/2017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E697-73E4-4CB7-8772-3D20FD3E8E9E}" type="datetime1">
              <a:rPr lang="id-ID" smtClean="0"/>
              <a:t>08/10/2017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E52-7E50-481D-B9D7-AEDBAEA01BFE}" type="datetime1">
              <a:rPr lang="id-ID" smtClean="0"/>
              <a:t>08/10/2017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19E1-5A79-4B09-ABFE-1A1F820648C9}" type="datetime1">
              <a:rPr lang="id-ID" smtClean="0"/>
              <a:t>08/10/2017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C672-26AF-4A4A-9D85-5D2E924B01D9}" type="datetime1">
              <a:rPr lang="id-ID" smtClean="0"/>
              <a:t>08/10/2017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45E6-9C9D-42B0-85AF-837B0DE32548}" type="datetime1">
              <a:rPr lang="id-ID" smtClean="0"/>
              <a:t>08/10/2017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82AD-8ECC-4C46-93EC-5D5684201551}" type="datetime1">
              <a:rPr lang="id-ID" smtClean="0"/>
              <a:t>08/10/2017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4DC9-DBBF-458B-85DB-447E8CDA4B67}" type="datetime1">
              <a:rPr lang="id-ID" smtClean="0"/>
              <a:t>08/10/2017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B35-02B1-4595-AF01-5D8E8DE6CE55}" type="datetime1">
              <a:rPr lang="id-ID" smtClean="0"/>
              <a:t>08/10/2017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E4875A4-A82B-456D-A37F-CCEC25F045E7}" type="datetime1">
              <a:rPr lang="id-ID" smtClean="0"/>
              <a:t>08/10/2017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A81459-96F1-4DE0-A4C0-20781D5A142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/>
              <a:t>TATALAKSANA </a:t>
            </a:r>
            <a:r>
              <a:rPr lang="en-GB" b="1" dirty="0" smtClean="0"/>
              <a:t> </a:t>
            </a:r>
            <a:r>
              <a:rPr lang="id-ID" b="1" dirty="0" smtClean="0"/>
              <a:t>ASMA </a:t>
            </a:r>
            <a:r>
              <a:rPr lang="en-GB" b="1" dirty="0" smtClean="0"/>
              <a:t> </a:t>
            </a:r>
            <a:r>
              <a:rPr lang="id-ID" b="1" dirty="0" smtClean="0"/>
              <a:t>PADA </a:t>
            </a:r>
            <a:r>
              <a:rPr lang="en-GB" b="1" dirty="0" smtClean="0"/>
              <a:t> </a:t>
            </a:r>
            <a:r>
              <a:rPr lang="id-ID" b="1" dirty="0" smtClean="0"/>
              <a:t>ANAK</a:t>
            </a:r>
            <a:endParaRPr lang="id-ID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0248"/>
            <a:ext cx="5808052" cy="36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</a:t>
            </a:fld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77272"/>
            <a:ext cx="6781800" cy="288032"/>
          </a:xfrm>
        </p:spPr>
        <p:txBody>
          <a:bodyPr>
            <a:noAutofit/>
          </a:bodyPr>
          <a:lstStyle/>
          <a:p>
            <a:pPr algn="l"/>
            <a:r>
              <a:rPr lang="id-ID" sz="1800" dirty="0" smtClean="0"/>
              <a:t>Patofisiologi</a:t>
            </a:r>
            <a:endParaRPr lang="id-ID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1196" y="1171438"/>
            <a:ext cx="8229600" cy="5209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sz="1700" dirty="0" smtClean="0"/>
          </a:p>
          <a:p>
            <a:pPr marL="0" indent="0">
              <a:buNone/>
            </a:pPr>
            <a:endParaRPr lang="id-ID" sz="1700" dirty="0"/>
          </a:p>
          <a:p>
            <a:pPr marL="0" indent="0">
              <a:buNone/>
            </a:pPr>
            <a:r>
              <a:rPr lang="id-ID" sz="1700" dirty="0" smtClean="0"/>
              <a:t>(Yuhei H, Kohno Y, Ebisawa M, Kondo N, Nishima S, Nishimuta T, dkk. Japanese guid</a:t>
            </a:r>
            <a:r>
              <a:rPr lang="en-GB" sz="1700" dirty="0" smtClean="0"/>
              <a:t>e</a:t>
            </a:r>
            <a:r>
              <a:rPr lang="id-ID" sz="1700" dirty="0" smtClean="0"/>
              <a:t>line for childhood asthma. Allergol Int. 2014;63:335-56. )</a:t>
            </a:r>
          </a:p>
        </p:txBody>
      </p:sp>
      <p:pic>
        <p:nvPicPr>
          <p:cNvPr id="6148" name="Picture 4" descr="C:\Users\Asus\Desktop\1505839426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 smtClean="0"/>
              <a:t>Remodeling Saluran Respiratori pada Asma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sz="1600" dirty="0" smtClean="0"/>
              <a:t>(Diambil dari ICON 2012)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1" name="Picture 3" descr="C:\Users\Asus\Desktop\1505839423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2776"/>
            <a:ext cx="78867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2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Diagnosis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Anamnesis</a:t>
            </a:r>
            <a:r>
              <a:rPr lang="en-US" dirty="0" smtClean="0"/>
              <a:t> : </a:t>
            </a:r>
            <a:r>
              <a:rPr lang="en-US" i="1" dirty="0" smtClean="0"/>
              <a:t>wheezing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Karakteristik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episodik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b="1" dirty="0" err="1" smtClean="0"/>
              <a:t>Variabilitas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memberat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b="1" dirty="0" err="1" smtClean="0"/>
              <a:t>Reversibilitas</a:t>
            </a:r>
            <a:r>
              <a:rPr lang="en-US" dirty="0" smtClean="0"/>
              <a:t> : </a:t>
            </a:r>
            <a:r>
              <a:rPr lang="en-US" dirty="0" err="1" smtClean="0"/>
              <a:t>membaik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/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pereda</a:t>
            </a:r>
            <a:r>
              <a:rPr lang="en-US" dirty="0" smtClean="0"/>
              <a:t> </a:t>
            </a:r>
            <a:r>
              <a:rPr lang="en-US" dirty="0" err="1" smtClean="0"/>
              <a:t>asma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pencetus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- Ada </a:t>
            </a:r>
            <a:r>
              <a:rPr lang="en-US" b="1" dirty="0" err="1" smtClean="0"/>
              <a:t>riwayat</a:t>
            </a:r>
            <a:r>
              <a:rPr lang="en-US" b="1" dirty="0" smtClean="0"/>
              <a:t> </a:t>
            </a:r>
            <a:r>
              <a:rPr lang="en-US" b="1" dirty="0" err="1" smtClean="0"/>
              <a:t>alergi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fisik</a:t>
            </a:r>
            <a:r>
              <a:rPr lang="en-US" b="1" dirty="0" smtClean="0"/>
              <a:t> : </a:t>
            </a:r>
            <a:r>
              <a:rPr lang="en-US" i="1" dirty="0" smtClean="0"/>
              <a:t>wheezing, allergic shiners, geographic tongu</a:t>
            </a:r>
            <a:r>
              <a:rPr lang="en-US" b="1" i="1" dirty="0" smtClean="0"/>
              <a:t>e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penunjang</a:t>
            </a:r>
            <a:r>
              <a:rPr lang="en-US" b="1" dirty="0" smtClean="0"/>
              <a:t> :</a:t>
            </a:r>
            <a:r>
              <a:rPr lang="en-US" dirty="0" smtClean="0"/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: </a:t>
            </a:r>
            <a:r>
              <a:rPr lang="en-US" dirty="0" err="1" smtClean="0"/>
              <a:t>spirometri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: </a:t>
            </a:r>
            <a:r>
              <a:rPr lang="en-US" i="1" dirty="0" smtClean="0"/>
              <a:t>peak flow meter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   - </a:t>
            </a:r>
            <a:r>
              <a:rPr lang="en-US" dirty="0"/>
              <a:t>S</a:t>
            </a:r>
            <a:r>
              <a:rPr lang="en-US" dirty="0" smtClean="0"/>
              <a:t>kin prick test, </a:t>
            </a:r>
            <a:r>
              <a:rPr lang="en-US" dirty="0" err="1" smtClean="0"/>
              <a:t>eosinofil</a:t>
            </a:r>
            <a:r>
              <a:rPr lang="en-US" dirty="0" smtClean="0"/>
              <a:t> total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infalamasi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: </a:t>
            </a:r>
            <a:r>
              <a:rPr lang="en-US" dirty="0" err="1" smtClean="0"/>
              <a:t>FeNO</a:t>
            </a:r>
            <a:r>
              <a:rPr lang="en-US" dirty="0" smtClean="0"/>
              <a:t> (</a:t>
            </a:r>
            <a:r>
              <a:rPr lang="en-US" i="1" dirty="0" smtClean="0"/>
              <a:t>fractional exhaled nitric oxide</a:t>
            </a:r>
            <a:r>
              <a:rPr lang="en-US" dirty="0" smtClean="0"/>
              <a:t>),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eosinofil</a:t>
            </a:r>
            <a:r>
              <a:rPr lang="en-US" dirty="0" smtClean="0"/>
              <a:t> sputum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provokasi</a:t>
            </a:r>
            <a:r>
              <a:rPr lang="en-US" dirty="0" smtClean="0"/>
              <a:t> </a:t>
            </a:r>
            <a:r>
              <a:rPr lang="en-US" dirty="0" err="1" smtClean="0"/>
              <a:t>bronks</a:t>
            </a:r>
            <a:r>
              <a:rPr lang="en-US" dirty="0" smtClean="0"/>
              <a:t>: </a:t>
            </a:r>
            <a:r>
              <a:rPr lang="en-US" i="1" dirty="0" smtClean="0"/>
              <a:t>exercise</a:t>
            </a:r>
            <a:r>
              <a:rPr lang="en-US" dirty="0" smtClean="0"/>
              <a:t>, </a:t>
            </a:r>
            <a:r>
              <a:rPr lang="en-US" dirty="0" err="1" smtClean="0"/>
              <a:t>metakolin</a:t>
            </a:r>
            <a:r>
              <a:rPr lang="en-US" dirty="0" smtClean="0"/>
              <a:t>,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hipertonik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Diagnosis banding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Rinitis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R</a:t>
            </a:r>
            <a:r>
              <a:rPr lang="id-ID" dirty="0" smtClean="0"/>
              <a:t>inosinositis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Bronkiolitis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Tuberkulosis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Corpus </a:t>
            </a:r>
            <a:r>
              <a:rPr lang="en-US" dirty="0" err="1" smtClean="0"/>
              <a:t>alienum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Laringotrakeomalasia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id-ID" dirty="0"/>
              <a:t>L</a:t>
            </a:r>
            <a:r>
              <a:rPr lang="en-US" dirty="0" err="1" smtClean="0"/>
              <a:t>imfadenopati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id-ID" dirty="0"/>
              <a:t>S</a:t>
            </a:r>
            <a:r>
              <a:rPr lang="en-US" dirty="0" err="1" smtClean="0"/>
              <a:t>tenosis</a:t>
            </a:r>
            <a:r>
              <a:rPr lang="en-US" dirty="0" smtClean="0"/>
              <a:t> </a:t>
            </a:r>
            <a:r>
              <a:rPr lang="en-US" dirty="0" err="1" smtClean="0"/>
              <a:t>trakea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id-ID" dirty="0"/>
              <a:t>T</a:t>
            </a:r>
            <a:r>
              <a:rPr lang="en-US" dirty="0" err="1" smtClean="0"/>
              <a:t>umor</a:t>
            </a:r>
            <a:endParaRPr lang="en-US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93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Klasifikasi 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b="1" dirty="0" smtClean="0"/>
              <a:t>Berdasarkan Umur</a:t>
            </a:r>
          </a:p>
          <a:p>
            <a:pPr marL="0" indent="0">
              <a:buNone/>
            </a:pPr>
            <a:r>
              <a:rPr lang="id-ID" dirty="0" smtClean="0"/>
              <a:t>    - Asma bayi-baduta (bawah dua tahun)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balita (bawah lima tahun)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usia sekolah (5-11 tahun)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Remaja (12-17 tahun)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id-ID" b="1" dirty="0"/>
              <a:t>Berdasarkan fenotip</a:t>
            </a:r>
          </a:p>
          <a:p>
            <a:pPr marL="0" indent="0">
              <a:buNone/>
            </a:pPr>
            <a:r>
              <a:rPr lang="id-ID" dirty="0"/>
              <a:t>    - Asma tercetus infeksi virus</a:t>
            </a:r>
          </a:p>
          <a:p>
            <a:pPr marL="0" indent="0">
              <a:buNone/>
            </a:pPr>
            <a:r>
              <a:rPr lang="id-ID" dirty="0"/>
              <a:t>    - Asma tercetus aktivitas (</a:t>
            </a:r>
            <a:r>
              <a:rPr lang="id-ID" i="1" dirty="0"/>
              <a:t>exercise induced asthma</a:t>
            </a:r>
            <a:r>
              <a:rPr lang="id-ID" dirty="0"/>
              <a:t>)</a:t>
            </a:r>
          </a:p>
          <a:p>
            <a:pPr marL="0" indent="0">
              <a:buNone/>
            </a:pPr>
            <a:r>
              <a:rPr lang="id-ID" dirty="0"/>
              <a:t>    - Asma tercetus alergen</a:t>
            </a:r>
          </a:p>
          <a:p>
            <a:pPr marL="0" indent="0">
              <a:buNone/>
            </a:pPr>
            <a:r>
              <a:rPr lang="id-ID" dirty="0"/>
              <a:t>    - Asma terkait obesitas</a:t>
            </a:r>
          </a:p>
          <a:p>
            <a:pPr marL="0" indent="0">
              <a:buNone/>
            </a:pPr>
            <a:r>
              <a:rPr lang="id-ID" dirty="0"/>
              <a:t>    - Asma dengan banyak pencetus (</a:t>
            </a:r>
            <a:r>
              <a:rPr lang="id-ID" i="1" dirty="0"/>
              <a:t>multiple triggered asthma</a:t>
            </a:r>
            <a:r>
              <a:rPr lang="id-ID" dirty="0"/>
              <a:t>)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6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Klasifikasi</a:t>
            </a:r>
            <a:r>
              <a:rPr lang="en-GB" dirty="0" smtClean="0"/>
              <a:t> </a:t>
            </a:r>
            <a:r>
              <a:rPr lang="en-GB" dirty="0" err="1" smtClean="0"/>
              <a:t>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dirty="0" smtClean="0"/>
              <a:t>Berdasarkan kekerapan timbulnya gejala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intermiten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persisten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persisten sedang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Asma persisten berat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b="1" dirty="0" err="1" smtClean="0"/>
              <a:t>Berdasarkan</a:t>
            </a:r>
            <a:r>
              <a:rPr lang="en-GB" b="1" dirty="0" smtClean="0"/>
              <a:t> </a:t>
            </a:r>
            <a:r>
              <a:rPr lang="en-GB" b="1" dirty="0" err="1" smtClean="0"/>
              <a:t>derajat</a:t>
            </a:r>
            <a:r>
              <a:rPr lang="en-GB" b="1" dirty="0" smtClean="0"/>
              <a:t> </a:t>
            </a:r>
            <a:r>
              <a:rPr lang="en-GB" b="1" dirty="0" err="1" smtClean="0"/>
              <a:t>beratnya</a:t>
            </a:r>
            <a:r>
              <a:rPr lang="en-GB" b="1" dirty="0" smtClean="0"/>
              <a:t> </a:t>
            </a:r>
            <a:r>
              <a:rPr lang="en-GB" b="1" dirty="0" err="1" smtClean="0"/>
              <a:t>serangan</a:t>
            </a:r>
            <a:endParaRPr lang="en-GB" b="1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</a:t>
            </a:r>
            <a:r>
              <a:rPr lang="en-GB" dirty="0" err="1" smtClean="0"/>
              <a:t>Asma</a:t>
            </a:r>
            <a:r>
              <a:rPr lang="en-GB" dirty="0" smtClean="0"/>
              <a:t> </a:t>
            </a:r>
            <a:r>
              <a:rPr lang="en-GB" dirty="0" err="1" smtClean="0"/>
              <a:t>serangan</a:t>
            </a:r>
            <a:r>
              <a:rPr lang="en-GB" dirty="0" smtClean="0"/>
              <a:t> </a:t>
            </a:r>
            <a:r>
              <a:rPr lang="en-GB" dirty="0" err="1" smtClean="0"/>
              <a:t>ringan-sedang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</a:t>
            </a:r>
            <a:r>
              <a:rPr lang="en-GB" dirty="0" err="1" smtClean="0"/>
              <a:t>Asma</a:t>
            </a:r>
            <a:r>
              <a:rPr lang="en-GB" dirty="0" smtClean="0"/>
              <a:t> </a:t>
            </a:r>
            <a:r>
              <a:rPr lang="en-GB" dirty="0" err="1" smtClean="0"/>
              <a:t>serangn</a:t>
            </a:r>
            <a:r>
              <a:rPr lang="en-GB" dirty="0" smtClean="0"/>
              <a:t> </a:t>
            </a:r>
            <a:r>
              <a:rPr lang="en-GB" dirty="0" err="1" smtClean="0"/>
              <a:t>berat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</a:t>
            </a:r>
            <a:r>
              <a:rPr lang="en-GB" dirty="0" err="1" smtClean="0"/>
              <a:t>Serangan</a:t>
            </a:r>
            <a:r>
              <a:rPr lang="en-GB" dirty="0" smtClean="0"/>
              <a:t> </a:t>
            </a:r>
            <a:r>
              <a:rPr lang="en-GB" dirty="0" err="1" smtClean="0"/>
              <a:t>asma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ancaman</a:t>
            </a:r>
            <a:r>
              <a:rPr lang="en-GB" dirty="0" smtClean="0"/>
              <a:t> </a:t>
            </a:r>
            <a:r>
              <a:rPr lang="en-GB" dirty="0" err="1" smtClean="0"/>
              <a:t>henti</a:t>
            </a:r>
            <a:r>
              <a:rPr lang="en-GB" dirty="0" smtClean="0"/>
              <a:t> </a:t>
            </a:r>
            <a:r>
              <a:rPr lang="en-GB" dirty="0" err="1" smtClean="0"/>
              <a:t>nafas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17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Serangan</a:t>
            </a:r>
            <a:r>
              <a:rPr lang="en-GB" dirty="0" smtClean="0"/>
              <a:t> </a:t>
            </a:r>
            <a:r>
              <a:rPr lang="en-GB" dirty="0" err="1" smtClean="0"/>
              <a:t>asma</a:t>
            </a:r>
            <a:r>
              <a:rPr lang="en-GB" dirty="0" smtClean="0"/>
              <a:t> : episode </a:t>
            </a:r>
            <a:r>
              <a:rPr lang="en-GB" dirty="0" err="1" smtClean="0"/>
              <a:t>perburukan</a:t>
            </a:r>
            <a:r>
              <a:rPr lang="en-GB" dirty="0" smtClean="0"/>
              <a:t> yang </a:t>
            </a:r>
            <a:r>
              <a:rPr lang="en-GB" dirty="0" err="1" smtClean="0"/>
              <a:t>progresif</a:t>
            </a:r>
            <a:r>
              <a:rPr lang="en-GB" dirty="0" smtClean="0"/>
              <a:t> </a:t>
            </a:r>
            <a:r>
              <a:rPr lang="en-GB" dirty="0" err="1" smtClean="0"/>
              <a:t>akut</a:t>
            </a:r>
            <a:r>
              <a:rPr lang="en-GB" dirty="0" smtClean="0"/>
              <a:t> 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batuk</a:t>
            </a:r>
            <a:r>
              <a:rPr lang="en-GB" dirty="0" smtClean="0"/>
              <a:t>, </a:t>
            </a:r>
            <a:r>
              <a:rPr lang="en-GB" dirty="0" err="1" smtClean="0"/>
              <a:t>sesak</a:t>
            </a:r>
            <a:r>
              <a:rPr lang="en-GB" dirty="0" smtClean="0"/>
              <a:t> </a:t>
            </a:r>
            <a:r>
              <a:rPr lang="en-GB" dirty="0" err="1" smtClean="0"/>
              <a:t>nafas</a:t>
            </a:r>
            <a:r>
              <a:rPr lang="en-GB" dirty="0" smtClean="0"/>
              <a:t>, </a:t>
            </a:r>
            <a:r>
              <a:rPr lang="en-GB" i="1" dirty="0" smtClean="0"/>
              <a:t>wheezing</a:t>
            </a:r>
            <a:r>
              <a:rPr lang="en-GB" dirty="0" smtClean="0"/>
              <a:t>, dada rasa </a:t>
            </a:r>
            <a:r>
              <a:rPr lang="en-GB" dirty="0" err="1" smtClean="0"/>
              <a:t>tertekan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dirty="0" smtClean="0"/>
              <a:t>Kriteria Pe</a:t>
            </a:r>
            <a:r>
              <a:rPr lang="en-GB" sz="3600" dirty="0" err="1" smtClean="0"/>
              <a:t>nentuan</a:t>
            </a:r>
            <a:r>
              <a:rPr lang="id-ID" sz="3600" dirty="0" smtClean="0"/>
              <a:t> Derajat Asma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27409"/>
              </p:ext>
            </p:extLst>
          </p:nvPr>
        </p:nvGraphicFramePr>
        <p:xfrm>
          <a:off x="467544" y="1340768"/>
          <a:ext cx="8229600" cy="225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28538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Derajat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</a:rPr>
                        <a:t> asma 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Uraian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</a:rPr>
                        <a:t> kekerapan gejala asma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Intermiten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Episode gejala asma &lt;6x/tahun</a:t>
                      </a:r>
                      <a:r>
                        <a:rPr lang="id-ID" baseline="0" dirty="0" smtClean="0"/>
                        <a:t> atau jarak antar gejala ≥ 6 minggu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Persisten ringan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Episode gejala asma &gt; 1x/bulan,</a:t>
                      </a:r>
                      <a:r>
                        <a:rPr lang="id-ID" baseline="0" dirty="0" smtClean="0"/>
                        <a:t> &lt;1x/minggu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Persisten sedang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Episode gejala asma</a:t>
                      </a:r>
                      <a:r>
                        <a:rPr lang="id-ID" baseline="0" dirty="0" smtClean="0"/>
                        <a:t> &gt;1x/minggu, namun tidak setiap hari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Persisten berat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Episode gejala asma terjadi hampir setiap hari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17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id-ID" sz="3600" dirty="0" smtClean="0"/>
              <a:t>Alur Diagnosis Asma pada Anak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800" dirty="0" smtClean="0"/>
              <a:t>Batuk/</a:t>
            </a:r>
            <a:r>
              <a:rPr lang="id-ID" sz="1800" i="1" dirty="0" smtClean="0"/>
              <a:t>wheezing</a:t>
            </a:r>
            <a:r>
              <a:rPr lang="id-ID" sz="1800" dirty="0" smtClean="0"/>
              <a:t>/sesak </a:t>
            </a:r>
            <a:r>
              <a:rPr lang="id-ID" sz="1333" dirty="0" smtClean="0"/>
              <a:t>napas/dada</a:t>
            </a:r>
            <a:r>
              <a:rPr lang="id-ID" sz="1800" dirty="0" smtClean="0"/>
              <a:t> tertekan/produksi sputum</a:t>
            </a:r>
          </a:p>
          <a:p>
            <a:pPr marL="0" indent="0" algn="ctr">
              <a:buNone/>
            </a:pPr>
            <a:endParaRPr lang="id-ID" sz="1800" dirty="0"/>
          </a:p>
          <a:p>
            <a:pPr marL="0" indent="0" algn="ctr">
              <a:buNone/>
            </a:pPr>
            <a:endParaRPr lang="id-ID" sz="1800" dirty="0" smtClean="0"/>
          </a:p>
          <a:p>
            <a:pPr marL="0" indent="0" algn="ctr">
              <a:buNone/>
            </a:pPr>
            <a:endParaRPr lang="id-ID" sz="1800" dirty="0"/>
          </a:p>
          <a:p>
            <a:pPr marL="0" indent="0" algn="ctr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dirty="0" smtClean="0"/>
              <a:t>                                </a:t>
            </a:r>
            <a:endParaRPr lang="id-ID" sz="1800" dirty="0"/>
          </a:p>
          <a:p>
            <a:pPr marL="0" indent="0">
              <a:buNone/>
            </a:pPr>
            <a:r>
              <a:rPr lang="id-ID" sz="1800" dirty="0" smtClean="0"/>
              <a:t>                                               </a:t>
            </a:r>
            <a:r>
              <a:rPr lang="id-ID" sz="1800" b="1" dirty="0" smtClean="0"/>
              <a:t> </a:t>
            </a:r>
            <a:r>
              <a:rPr lang="id-ID" sz="1200" b="1" dirty="0" smtClean="0"/>
              <a:t>Ya                                Tidak</a:t>
            </a:r>
            <a:endParaRPr lang="id-ID" sz="1200" b="1" dirty="0"/>
          </a:p>
          <a:p>
            <a:pPr marL="0" indent="0">
              <a:buNone/>
            </a:pPr>
            <a:r>
              <a:rPr lang="id-ID" sz="1800" dirty="0" smtClean="0"/>
              <a:t>  </a:t>
            </a:r>
            <a:endParaRPr lang="en-GB" sz="1800" dirty="0" smtClean="0"/>
          </a:p>
          <a:p>
            <a:pPr marL="0" indent="0">
              <a:buNone/>
            </a:pPr>
            <a:r>
              <a:rPr lang="id-ID" sz="1200" b="1" dirty="0" smtClean="0"/>
              <a:t>Tersedia</a:t>
            </a:r>
            <a:r>
              <a:rPr lang="id-ID" sz="1800" dirty="0" smtClean="0"/>
              <a:t>                             </a:t>
            </a:r>
            <a:r>
              <a:rPr lang="id-ID" sz="1200" b="1" dirty="0" smtClean="0"/>
              <a:t>Tidak tersedia</a:t>
            </a:r>
            <a:r>
              <a:rPr lang="id-ID" sz="1800" dirty="0" smtClean="0"/>
              <a:t>                               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dirty="0" smtClean="0"/>
              <a:t>                                         </a:t>
            </a:r>
            <a:r>
              <a:rPr lang="id-ID" sz="1200" dirty="0" smtClean="0"/>
              <a:t>Tidak</a:t>
            </a:r>
            <a:r>
              <a:rPr lang="id-ID" sz="1800" dirty="0" smtClean="0"/>
              <a:t>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       </a:t>
            </a:r>
            <a:r>
              <a:rPr lang="id-ID" sz="1200" b="1" dirty="0" smtClean="0"/>
              <a:t>Ya</a:t>
            </a:r>
            <a:r>
              <a:rPr lang="id-ID" sz="1800" dirty="0" smtClean="0"/>
              <a:t>                      </a:t>
            </a:r>
            <a:r>
              <a:rPr lang="id-ID" sz="1200" b="1" dirty="0" smtClean="0"/>
              <a:t>Ya</a:t>
            </a:r>
          </a:p>
          <a:p>
            <a:pPr marL="0" indent="0">
              <a:buNone/>
            </a:pPr>
            <a:r>
              <a:rPr lang="en-GB" sz="1800" dirty="0" smtClean="0"/>
              <a:t>                                                                         </a:t>
            </a:r>
            <a:r>
              <a:rPr lang="en-GB" sz="1200" b="1" dirty="0" err="1" smtClean="0"/>
              <a:t>Tidak</a:t>
            </a:r>
            <a:endParaRPr lang="id-ID" sz="1200" b="1" dirty="0"/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                              </a:t>
            </a:r>
            <a:r>
              <a:rPr lang="en-GB" sz="1800" dirty="0" smtClean="0"/>
              <a:t>         </a:t>
            </a:r>
            <a:r>
              <a:rPr lang="id-ID" sz="1800" dirty="0" smtClean="0"/>
              <a:t> </a:t>
            </a:r>
            <a:r>
              <a:rPr lang="id-ID" sz="1200" b="1" dirty="0" smtClean="0"/>
              <a:t>Ya</a:t>
            </a:r>
            <a:r>
              <a:rPr lang="id-ID" sz="1800" dirty="0" smtClean="0"/>
              <a:t>                                             </a:t>
            </a:r>
            <a:r>
              <a:rPr lang="id-ID" sz="1200" b="1" dirty="0" smtClean="0"/>
              <a:t>Tidak</a:t>
            </a:r>
            <a:endParaRPr lang="id-ID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2339752" y="1927662"/>
            <a:ext cx="3888432" cy="1429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dirty="0" smtClean="0"/>
          </a:p>
          <a:p>
            <a:r>
              <a:rPr lang="id-ID" sz="1400" dirty="0" smtClean="0"/>
              <a:t>Patut diduga asma bila memenuhi 2 dari 5 kriteria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Timbul kronik atau berulang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Gejala berfluktuasi intensitasnya seiring waktu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Gejala memberat pada malam atau dini hari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Timbul bila ada pencetus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400" dirty="0" smtClean="0"/>
              <a:t>Riwayat alergi pada pasien/keluarga</a:t>
            </a:r>
          </a:p>
          <a:p>
            <a:pPr marL="285750" indent="-285750">
              <a:buFont typeface="Arial" pitchFamily="34" charset="0"/>
              <a:buChar char="•"/>
            </a:pP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6724951" y="3863256"/>
            <a:ext cx="2234856" cy="166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d-ID" sz="1400" dirty="0" smtClean="0"/>
              <a:t>Pikirkan diagnosis lain</a:t>
            </a:r>
          </a:p>
          <a:p>
            <a:pPr marL="285750" indent="-285750">
              <a:buFontTx/>
              <a:buChar char="-"/>
            </a:pPr>
            <a:r>
              <a:rPr lang="id-ID" sz="1400" dirty="0" smtClean="0"/>
              <a:t>Pertimbangkan berikut (sesuai indikasi):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d-ID" sz="1400" dirty="0" smtClean="0"/>
              <a:t>Uji tuberkulin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d-ID" sz="1400" dirty="0" smtClean="0"/>
              <a:t>Rontgen toraks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d-ID" sz="1400" dirty="0" smtClean="0"/>
              <a:t>Pemeriksaan refluks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d-ID" sz="1400" dirty="0" smtClean="0"/>
              <a:t>CT scan dada/sinus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5896" y="4293096"/>
            <a:ext cx="2427277" cy="494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Berikan ẞ-agonis</a:t>
            </a:r>
            <a:r>
              <a:rPr lang="en-GB" sz="1600" dirty="0" smtClean="0"/>
              <a:t>*</a:t>
            </a:r>
            <a:r>
              <a:rPr lang="id-ID" sz="1600" dirty="0" smtClean="0"/>
              <a:t> </a:t>
            </a:r>
            <a:endParaRPr lang="en-GB" sz="1600" dirty="0" smtClean="0"/>
          </a:p>
          <a:p>
            <a:pPr algn="ctr"/>
            <a:r>
              <a:rPr lang="id-ID" sz="1600" dirty="0" smtClean="0"/>
              <a:t>selama 3-5 hari</a:t>
            </a:r>
            <a:endParaRPr lang="id-ID" sz="1600" dirty="0"/>
          </a:p>
        </p:txBody>
      </p:sp>
      <p:sp>
        <p:nvSpPr>
          <p:cNvPr id="16" name="Rectangle 15"/>
          <p:cNvSpPr/>
          <p:nvPr/>
        </p:nvSpPr>
        <p:spPr>
          <a:xfrm>
            <a:off x="3946962" y="4990739"/>
            <a:ext cx="1273110" cy="399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Respons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7" name="Rectangle 16"/>
          <p:cNvSpPr/>
          <p:nvPr/>
        </p:nvSpPr>
        <p:spPr>
          <a:xfrm>
            <a:off x="3203848" y="5743808"/>
            <a:ext cx="2722656" cy="283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Tambah steroid</a:t>
            </a:r>
            <a:r>
              <a:rPr lang="en-GB" sz="1400" dirty="0" smtClean="0"/>
              <a:t> </a:t>
            </a:r>
            <a:r>
              <a:rPr lang="id-ID" sz="1400" dirty="0" smtClean="0"/>
              <a:t>sistemik (3-5 hari)</a:t>
            </a:r>
            <a:endParaRPr lang="id-ID" sz="1400" dirty="0"/>
          </a:p>
        </p:txBody>
      </p:sp>
      <p:sp>
        <p:nvSpPr>
          <p:cNvPr id="19" name="Rectangle 18"/>
          <p:cNvSpPr/>
          <p:nvPr/>
        </p:nvSpPr>
        <p:spPr>
          <a:xfrm>
            <a:off x="646011" y="6027580"/>
            <a:ext cx="1944216" cy="739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Tentukan derajat penyakit dan serangan</a:t>
            </a:r>
            <a:endParaRPr lang="id-ID" sz="1600" dirty="0"/>
          </a:p>
        </p:txBody>
      </p:sp>
      <p:sp>
        <p:nvSpPr>
          <p:cNvPr id="20" name="Rectangle 19"/>
          <p:cNvSpPr/>
          <p:nvPr/>
        </p:nvSpPr>
        <p:spPr>
          <a:xfrm>
            <a:off x="6906275" y="5962843"/>
            <a:ext cx="1872208" cy="631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Tatalaksana sesuai diagnosis</a:t>
            </a:r>
            <a:r>
              <a:rPr lang="en-GB" sz="1600" dirty="0" smtClean="0"/>
              <a:t> lain</a:t>
            </a:r>
            <a:endParaRPr lang="id-ID" sz="1600" dirty="0"/>
          </a:p>
        </p:txBody>
      </p:sp>
      <p:sp>
        <p:nvSpPr>
          <p:cNvPr id="21" name="Rectangle 20"/>
          <p:cNvSpPr/>
          <p:nvPr/>
        </p:nvSpPr>
        <p:spPr>
          <a:xfrm>
            <a:off x="365547" y="4373063"/>
            <a:ext cx="2505143" cy="4947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Reversibilitas &gt; 12 % atau Variabilitas &gt; 13 %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959" y="3794376"/>
            <a:ext cx="2880320" cy="282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Spirometri/Peak Flow Meter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5616" y="5380685"/>
            <a:ext cx="959703" cy="459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Asma </a:t>
            </a:r>
            <a:r>
              <a:rPr lang="en-GB" sz="1600" dirty="0" smtClean="0">
                <a:solidFill>
                  <a:schemeClr val="tx1"/>
                </a:solidFill>
              </a:rPr>
              <a:t>**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7944" y="6278546"/>
            <a:ext cx="1044060" cy="3157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Respons</a:t>
            </a:r>
            <a:r>
              <a:rPr lang="id-ID" dirty="0" smtClean="0"/>
              <a:t> </a:t>
            </a:r>
            <a:endParaRPr lang="id-ID" dirty="0"/>
          </a:p>
        </p:txBody>
      </p:sp>
      <p:cxnSp>
        <p:nvCxnSpPr>
          <p:cNvPr id="26" name="Straight Arrow Connector 25"/>
          <p:cNvCxnSpPr>
            <a:stCxn id="4" idx="2"/>
            <a:endCxn id="14" idx="0"/>
          </p:cNvCxnSpPr>
          <p:nvPr/>
        </p:nvCxnSpPr>
        <p:spPr>
          <a:xfrm>
            <a:off x="4283968" y="3356992"/>
            <a:ext cx="3558411" cy="50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70690" y="4678230"/>
            <a:ext cx="765206" cy="46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14" idx="2"/>
          </p:cNvCxnSpPr>
          <p:nvPr/>
        </p:nvCxnSpPr>
        <p:spPr>
          <a:xfrm flipV="1">
            <a:off x="5112004" y="5524776"/>
            <a:ext cx="2730375" cy="9116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18119" y="4005064"/>
            <a:ext cx="2884004" cy="253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1"/>
            <a:endCxn id="23" idx="3"/>
          </p:cNvCxnSpPr>
          <p:nvPr/>
        </p:nvCxnSpPr>
        <p:spPr>
          <a:xfrm flipH="1" flipV="1">
            <a:off x="2075319" y="5610277"/>
            <a:ext cx="1992625" cy="8261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2"/>
            <a:endCxn id="19" idx="0"/>
          </p:cNvCxnSpPr>
          <p:nvPr/>
        </p:nvCxnSpPr>
        <p:spPr>
          <a:xfrm>
            <a:off x="1595468" y="5839868"/>
            <a:ext cx="22651" cy="1877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2"/>
            <a:endCxn id="23" idx="0"/>
          </p:cNvCxnSpPr>
          <p:nvPr/>
        </p:nvCxnSpPr>
        <p:spPr>
          <a:xfrm flipH="1">
            <a:off x="1595468" y="4867810"/>
            <a:ext cx="22651" cy="5128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362825" y="3356992"/>
            <a:ext cx="2921143" cy="3802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2"/>
            <a:endCxn id="21" idx="0"/>
          </p:cNvCxnSpPr>
          <p:nvPr/>
        </p:nvCxnSpPr>
        <p:spPr>
          <a:xfrm>
            <a:off x="1618119" y="4077072"/>
            <a:ext cx="0" cy="29599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  <a:endCxn id="20" idx="0"/>
          </p:cNvCxnSpPr>
          <p:nvPr/>
        </p:nvCxnSpPr>
        <p:spPr>
          <a:xfrm>
            <a:off x="7842379" y="5524776"/>
            <a:ext cx="0" cy="43806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6" idx="1"/>
          </p:cNvCxnSpPr>
          <p:nvPr/>
        </p:nvCxnSpPr>
        <p:spPr>
          <a:xfrm flipH="1">
            <a:off x="2075320" y="5190438"/>
            <a:ext cx="1871642" cy="33433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89974" y="4787843"/>
            <a:ext cx="0" cy="202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17" idx="0"/>
          </p:cNvCxnSpPr>
          <p:nvPr/>
        </p:nvCxnSpPr>
        <p:spPr>
          <a:xfrm flipH="1">
            <a:off x="4565176" y="5390136"/>
            <a:ext cx="18341" cy="353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65176" y="6021288"/>
            <a:ext cx="0" cy="2119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32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TATALAKSANA SERANGAN ASMA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0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 </a:t>
            </a:r>
            <a:r>
              <a:rPr lang="id-ID" sz="4000" dirty="0" smtClean="0"/>
              <a:t>Definisi</a:t>
            </a:r>
            <a:r>
              <a:rPr lang="id-ID" dirty="0" smtClean="0"/>
              <a:t> 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PNAA 2015         Penyakit saluran respiratori dengan dasar inflamasi kronik yang mengakibatkan obstruksi dan hiperreaktivitas saluran respiratori.</a:t>
            </a:r>
          </a:p>
          <a:p>
            <a:pPr marL="0" indent="0" algn="just">
              <a:buNone/>
            </a:pPr>
            <a:endParaRPr lang="id-ID" dirty="0" smtClean="0"/>
          </a:p>
          <a:p>
            <a:pPr algn="just"/>
            <a:endParaRPr lang="id-ID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483768" y="1628800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36724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40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Tujuan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Mengatasi</a:t>
            </a:r>
            <a:r>
              <a:rPr lang="en-GB" dirty="0" smtClean="0"/>
              <a:t> </a:t>
            </a:r>
            <a:r>
              <a:rPr lang="en-GB" dirty="0" err="1" smtClean="0"/>
              <a:t>penyempitan</a:t>
            </a:r>
            <a:r>
              <a:rPr lang="en-GB" dirty="0" smtClean="0"/>
              <a:t> </a:t>
            </a:r>
            <a:r>
              <a:rPr lang="en-GB" dirty="0" err="1" smtClean="0"/>
              <a:t>saluran</a:t>
            </a:r>
            <a:r>
              <a:rPr lang="en-GB" dirty="0" smtClean="0"/>
              <a:t> </a:t>
            </a:r>
            <a:r>
              <a:rPr lang="en-GB" dirty="0" err="1" smtClean="0"/>
              <a:t>respiratori</a:t>
            </a:r>
            <a:r>
              <a:rPr lang="en-GB" dirty="0" smtClean="0"/>
              <a:t> </a:t>
            </a:r>
            <a:r>
              <a:rPr lang="en-GB" dirty="0" err="1" smtClean="0"/>
              <a:t>secepat</a:t>
            </a:r>
            <a:r>
              <a:rPr lang="en-GB" dirty="0" smtClean="0"/>
              <a:t> </a:t>
            </a:r>
            <a:r>
              <a:rPr lang="en-GB" dirty="0" err="1" smtClean="0"/>
              <a:t>mungkin</a:t>
            </a:r>
            <a:endParaRPr lang="en-GB" dirty="0" smtClean="0"/>
          </a:p>
          <a:p>
            <a:r>
              <a:rPr lang="en-GB" dirty="0" err="1" smtClean="0"/>
              <a:t>Mengurangi</a:t>
            </a:r>
            <a:r>
              <a:rPr lang="en-GB" dirty="0" smtClean="0"/>
              <a:t> </a:t>
            </a:r>
            <a:r>
              <a:rPr lang="en-GB" dirty="0" err="1" smtClean="0"/>
              <a:t>hipoksemia</a:t>
            </a:r>
            <a:endParaRPr lang="en-GB" dirty="0" smtClean="0"/>
          </a:p>
          <a:p>
            <a:r>
              <a:rPr lang="en-GB" dirty="0" err="1" smtClean="0"/>
              <a:t>Mengembalikan</a:t>
            </a:r>
            <a:r>
              <a:rPr lang="en-GB" dirty="0" smtClean="0"/>
              <a:t> </a:t>
            </a:r>
            <a:r>
              <a:rPr lang="en-GB" dirty="0" err="1" smtClean="0"/>
              <a:t>fungsi</a:t>
            </a:r>
            <a:r>
              <a:rPr lang="en-GB" dirty="0" smtClean="0"/>
              <a:t> </a:t>
            </a:r>
            <a:r>
              <a:rPr lang="en-GB" dirty="0" err="1" smtClean="0"/>
              <a:t>paru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keadaan</a:t>
            </a:r>
            <a:r>
              <a:rPr lang="en-GB" dirty="0" smtClean="0"/>
              <a:t> normal </a:t>
            </a:r>
            <a:r>
              <a:rPr lang="en-GB" dirty="0" err="1" smtClean="0"/>
              <a:t>secepatnya</a:t>
            </a:r>
            <a:endParaRPr lang="en-GB" dirty="0" smtClean="0"/>
          </a:p>
          <a:p>
            <a:r>
              <a:rPr lang="en-GB" dirty="0" err="1" smtClean="0"/>
              <a:t>Mengevaluasi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memperbarui</a:t>
            </a:r>
            <a:r>
              <a:rPr lang="en-GB" dirty="0" smtClean="0"/>
              <a:t> </a:t>
            </a:r>
            <a:r>
              <a:rPr lang="en-GB" dirty="0" err="1" smtClean="0"/>
              <a:t>tata</a:t>
            </a:r>
            <a:r>
              <a:rPr lang="en-GB" dirty="0" smtClean="0"/>
              <a:t> </a:t>
            </a:r>
            <a:r>
              <a:rPr lang="en-GB" dirty="0" err="1" smtClean="0"/>
              <a:t>laksana</a:t>
            </a:r>
            <a:r>
              <a:rPr lang="en-GB" dirty="0" smtClean="0"/>
              <a:t> </a:t>
            </a:r>
            <a:r>
              <a:rPr lang="en-GB" dirty="0" err="1" smtClean="0"/>
              <a:t>jangka</a:t>
            </a:r>
            <a:r>
              <a:rPr lang="en-GB" dirty="0" smtClean="0"/>
              <a:t> </a:t>
            </a:r>
            <a:r>
              <a:rPr lang="en-GB" dirty="0" err="1" smtClean="0"/>
              <a:t>panjang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mencegah</a:t>
            </a:r>
            <a:r>
              <a:rPr lang="en-GB" dirty="0" smtClean="0"/>
              <a:t> </a:t>
            </a:r>
            <a:r>
              <a:rPr lang="en-GB" dirty="0" err="1" smtClean="0"/>
              <a:t>kekambuhan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76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Derajat</a:t>
            </a:r>
            <a:r>
              <a:rPr lang="en-GB" sz="3600" dirty="0" smtClean="0"/>
              <a:t> </a:t>
            </a:r>
            <a:r>
              <a:rPr lang="en-GB" sz="3600" dirty="0" err="1" smtClean="0"/>
              <a:t>keparahan</a:t>
            </a:r>
            <a:r>
              <a:rPr lang="en-GB" sz="3600" dirty="0" smtClean="0"/>
              <a:t> </a:t>
            </a:r>
            <a:r>
              <a:rPr lang="en-GB" sz="3600" dirty="0" err="1" smtClean="0"/>
              <a:t>serangan</a:t>
            </a:r>
            <a:r>
              <a:rPr lang="en-GB" sz="3600" dirty="0" smtClean="0"/>
              <a:t> </a:t>
            </a:r>
            <a:r>
              <a:rPr lang="en-GB" sz="3600" dirty="0" err="1" smtClean="0"/>
              <a:t>asma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249572"/>
              </p:ext>
            </p:extLst>
          </p:nvPr>
        </p:nvGraphicFramePr>
        <p:xfrm>
          <a:off x="762000" y="685800"/>
          <a:ext cx="7543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Asma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seragan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ringan-sedang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Asma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serangan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berat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Serangan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asma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dengan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ancaman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henti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nafas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err="1" smtClean="0"/>
                        <a:t>Bicara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dalam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kalimat</a:t>
                      </a:r>
                      <a:endParaRPr lang="en-GB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err="1" smtClean="0"/>
                        <a:t>Lebih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senang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duduk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daripada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berbaring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Tidak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gelisah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Frekuensi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nafas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meningkat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Frekuensi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nadi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meningkat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Retraksi</a:t>
                      </a:r>
                      <a:r>
                        <a:rPr lang="en-GB" baseline="0" dirty="0" smtClean="0"/>
                        <a:t> minimal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SpO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baseline="0" dirty="0" smtClean="0"/>
                        <a:t> : 90 - 95%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PEF &gt; 50% </a:t>
                      </a:r>
                      <a:r>
                        <a:rPr lang="en-GB" baseline="0" dirty="0" err="1" smtClean="0"/>
                        <a:t>prediksi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atau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terbaik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err="1" smtClean="0"/>
                        <a:t>Bicara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dalam</a:t>
                      </a:r>
                      <a:r>
                        <a:rPr lang="en-GB" dirty="0" smtClean="0"/>
                        <a:t> kata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err="1" smtClean="0"/>
                        <a:t>Duduk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bertopang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lengan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Gelisah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Frekuensi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napas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meningkat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Frekuensi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nadi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meningkat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err="1" smtClean="0"/>
                        <a:t>Retraksi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jelas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SpO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baseline="0" dirty="0" smtClean="0"/>
                        <a:t> : &lt; 90%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PEF  ≤ 50% </a:t>
                      </a:r>
                      <a:r>
                        <a:rPr lang="en-GB" baseline="0" dirty="0" err="1" smtClean="0"/>
                        <a:t>prediksi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atau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terbaik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err="1" smtClean="0"/>
                        <a:t>Kriteria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asma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serangan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berat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terpenuhi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ditambah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dengan</a:t>
                      </a:r>
                      <a:r>
                        <a:rPr lang="en-GB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err="1" smtClean="0"/>
                        <a:t>Mengantuk</a:t>
                      </a:r>
                      <a:endParaRPr lang="en-GB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err="1" smtClean="0"/>
                        <a:t>Letargi</a:t>
                      </a:r>
                      <a:endParaRPr lang="en-GB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err="1" smtClean="0"/>
                        <a:t>Suara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nafas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tak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terdengar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0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Tahapan</a:t>
            </a:r>
            <a:r>
              <a:rPr lang="en-GB" sz="3600" dirty="0" smtClean="0"/>
              <a:t> </a:t>
            </a:r>
            <a:r>
              <a:rPr lang="en-GB" sz="3600" dirty="0" err="1" smtClean="0"/>
              <a:t>tata</a:t>
            </a:r>
            <a:r>
              <a:rPr lang="en-GB" sz="3600" dirty="0" smtClean="0"/>
              <a:t> </a:t>
            </a:r>
            <a:r>
              <a:rPr lang="en-GB" sz="3600" dirty="0" err="1" smtClean="0"/>
              <a:t>laksana</a:t>
            </a:r>
            <a:r>
              <a:rPr lang="en-GB" sz="3600" dirty="0" smtClean="0"/>
              <a:t> </a:t>
            </a:r>
            <a:r>
              <a:rPr lang="en-GB" sz="3600" dirty="0" err="1" smtClean="0"/>
              <a:t>asma</a:t>
            </a:r>
            <a:r>
              <a:rPr lang="en-GB" sz="3600" dirty="0" smtClean="0"/>
              <a:t> </a:t>
            </a:r>
            <a:r>
              <a:rPr lang="en-GB" sz="3600" dirty="0" err="1" smtClean="0"/>
              <a:t>dalam</a:t>
            </a:r>
            <a:r>
              <a:rPr lang="en-GB" sz="3600" dirty="0" smtClean="0"/>
              <a:t> </a:t>
            </a:r>
            <a:r>
              <a:rPr lang="en-GB" sz="3600" dirty="0" err="1" smtClean="0"/>
              <a:t>serangan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</a:p>
          <a:p>
            <a:r>
              <a:rPr lang="en-GB" dirty="0" err="1" smtClean="0"/>
              <a:t>Dirumah</a:t>
            </a:r>
            <a:r>
              <a:rPr lang="en-GB" dirty="0" smtClean="0"/>
              <a:t> : </a:t>
            </a:r>
            <a:r>
              <a:rPr lang="en-GB" dirty="0" err="1" smtClean="0"/>
              <a:t>pasien</a:t>
            </a:r>
            <a:r>
              <a:rPr lang="en-GB" dirty="0" smtClean="0"/>
              <a:t>/</a:t>
            </a:r>
            <a:r>
              <a:rPr lang="en-GB" dirty="0" err="1" smtClean="0"/>
              <a:t>orangtua</a:t>
            </a:r>
            <a:endParaRPr lang="en-GB" dirty="0" smtClean="0"/>
          </a:p>
          <a:p>
            <a:r>
              <a:rPr lang="en-GB" dirty="0" err="1"/>
              <a:t>Fasilitas</a:t>
            </a:r>
            <a:r>
              <a:rPr lang="en-GB" dirty="0"/>
              <a:t> </a:t>
            </a:r>
            <a:r>
              <a:rPr lang="en-GB" dirty="0" err="1"/>
              <a:t>pelayanan</a:t>
            </a:r>
            <a:r>
              <a:rPr lang="en-GB" dirty="0"/>
              <a:t> </a:t>
            </a:r>
            <a:r>
              <a:rPr lang="en-GB" dirty="0" err="1"/>
              <a:t>kesehatan</a:t>
            </a:r>
            <a:r>
              <a:rPr lang="en-GB" dirty="0"/>
              <a:t>/IGD RS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Rawat</a:t>
            </a:r>
            <a:r>
              <a:rPr lang="en-GB" dirty="0" smtClean="0"/>
              <a:t> </a:t>
            </a:r>
            <a:r>
              <a:rPr lang="en-GB" dirty="0" err="1" smtClean="0"/>
              <a:t>inap</a:t>
            </a:r>
            <a:r>
              <a:rPr lang="en-GB" dirty="0" smtClean="0"/>
              <a:t> di RS 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Di </a:t>
            </a:r>
            <a:r>
              <a:rPr lang="en-GB" dirty="0" err="1" smtClean="0"/>
              <a:t>ruang</a:t>
            </a:r>
            <a:r>
              <a:rPr lang="en-GB" dirty="0" smtClean="0"/>
              <a:t> </a:t>
            </a:r>
            <a:r>
              <a:rPr lang="en-GB" dirty="0" err="1" smtClean="0"/>
              <a:t>rawat</a:t>
            </a:r>
            <a:r>
              <a:rPr lang="en-GB" dirty="0" smtClean="0"/>
              <a:t> </a:t>
            </a:r>
            <a:r>
              <a:rPr lang="en-GB" dirty="0" err="1" smtClean="0"/>
              <a:t>sehari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Di </a:t>
            </a:r>
            <a:r>
              <a:rPr lang="en-GB" dirty="0" err="1" smtClean="0"/>
              <a:t>ruang</a:t>
            </a:r>
            <a:r>
              <a:rPr lang="en-GB" dirty="0" smtClean="0"/>
              <a:t> </a:t>
            </a:r>
            <a:r>
              <a:rPr lang="en-GB" dirty="0" err="1" smtClean="0"/>
              <a:t>rawat</a:t>
            </a:r>
            <a:r>
              <a:rPr lang="en-GB" dirty="0" smtClean="0"/>
              <a:t> </a:t>
            </a:r>
            <a:r>
              <a:rPr lang="en-GB" dirty="0" err="1" smtClean="0"/>
              <a:t>inap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Di </a:t>
            </a:r>
            <a:r>
              <a:rPr lang="en-GB" dirty="0" err="1" smtClean="0"/>
              <a:t>ruang</a:t>
            </a:r>
            <a:r>
              <a:rPr lang="en-GB" dirty="0" smtClean="0"/>
              <a:t> </a:t>
            </a:r>
            <a:r>
              <a:rPr lang="en-GB" dirty="0" err="1" smtClean="0"/>
              <a:t>intensif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74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dirty="0" err="1" smtClean="0"/>
              <a:t>Alur</a:t>
            </a:r>
            <a:r>
              <a:rPr lang="en-GB" sz="1600" dirty="0" smtClean="0"/>
              <a:t> </a:t>
            </a:r>
            <a:r>
              <a:rPr lang="en-GB" sz="1600" dirty="0" err="1" smtClean="0"/>
              <a:t>tata</a:t>
            </a:r>
            <a:r>
              <a:rPr lang="en-GB" sz="1600" dirty="0" smtClean="0"/>
              <a:t> </a:t>
            </a:r>
            <a:r>
              <a:rPr lang="en-GB" sz="1600" dirty="0" err="1" smtClean="0"/>
              <a:t>laksana</a:t>
            </a:r>
            <a:r>
              <a:rPr lang="en-GB" sz="1600" dirty="0" smtClean="0"/>
              <a:t> </a:t>
            </a:r>
            <a:r>
              <a:rPr lang="en-GB" sz="1600" dirty="0" err="1" smtClean="0"/>
              <a:t>gawat</a:t>
            </a:r>
            <a:r>
              <a:rPr lang="en-GB" sz="1600" dirty="0" smtClean="0"/>
              <a:t> </a:t>
            </a:r>
            <a:r>
              <a:rPr lang="en-GB" sz="1600" dirty="0" err="1" smtClean="0"/>
              <a:t>darurat</a:t>
            </a:r>
            <a:r>
              <a:rPr lang="en-GB" sz="1600" dirty="0" smtClean="0"/>
              <a:t> </a:t>
            </a:r>
            <a:r>
              <a:rPr lang="en-GB" sz="1600" dirty="0" err="1" smtClean="0"/>
              <a:t>serangan</a:t>
            </a:r>
            <a:r>
              <a:rPr lang="en-GB" sz="1600" dirty="0" smtClean="0"/>
              <a:t> </a:t>
            </a:r>
            <a:r>
              <a:rPr lang="en-GB" sz="1600" dirty="0" err="1" smtClean="0"/>
              <a:t>asma</a:t>
            </a:r>
            <a:r>
              <a:rPr lang="en-GB" sz="1600" dirty="0" smtClean="0"/>
              <a:t> </a:t>
            </a:r>
            <a:r>
              <a:rPr lang="en-GB" sz="1600" dirty="0" err="1" smtClean="0"/>
              <a:t>pada</a:t>
            </a:r>
            <a:r>
              <a:rPr lang="en-GB" sz="1600" dirty="0" smtClean="0"/>
              <a:t> </a:t>
            </a:r>
            <a:r>
              <a:rPr lang="en-GB" sz="1600" dirty="0" err="1" smtClean="0"/>
              <a:t>anak</a:t>
            </a:r>
            <a:r>
              <a:rPr lang="en-GB" sz="1600" dirty="0" smtClean="0"/>
              <a:t> di </a:t>
            </a:r>
            <a:r>
              <a:rPr lang="en-GB" sz="1600" dirty="0" err="1" smtClean="0"/>
              <a:t>fasyankes</a:t>
            </a:r>
            <a:r>
              <a:rPr lang="en-GB" sz="1600" dirty="0" smtClean="0"/>
              <a:t>/UGD </a:t>
            </a:r>
            <a:r>
              <a:rPr lang="en-GB" sz="1600" dirty="0" err="1" smtClean="0"/>
              <a:t>dan</a:t>
            </a:r>
            <a:r>
              <a:rPr lang="en-GB" sz="1600" dirty="0" smtClean="0"/>
              <a:t> RS</a:t>
            </a:r>
            <a:endParaRPr lang="en-GB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85800"/>
            <a:ext cx="7416823" cy="48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1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dirty="0" err="1" smtClean="0"/>
              <a:t>Alur</a:t>
            </a:r>
            <a:r>
              <a:rPr lang="en-GB" sz="1600" dirty="0" smtClean="0"/>
              <a:t> </a:t>
            </a:r>
            <a:r>
              <a:rPr lang="en-GB" sz="1600" dirty="0" err="1" smtClean="0"/>
              <a:t>tata</a:t>
            </a:r>
            <a:r>
              <a:rPr lang="en-GB" sz="1600" dirty="0" smtClean="0"/>
              <a:t> </a:t>
            </a:r>
            <a:r>
              <a:rPr lang="en-GB" sz="1600" dirty="0" err="1" smtClean="0"/>
              <a:t>laksana</a:t>
            </a:r>
            <a:r>
              <a:rPr lang="en-GB" sz="1600" dirty="0" smtClean="0"/>
              <a:t> </a:t>
            </a:r>
            <a:r>
              <a:rPr lang="en-GB" sz="1600" dirty="0" err="1" smtClean="0"/>
              <a:t>gawat</a:t>
            </a:r>
            <a:r>
              <a:rPr lang="en-GB" sz="1600" dirty="0" smtClean="0"/>
              <a:t> </a:t>
            </a:r>
            <a:r>
              <a:rPr lang="en-GB" sz="1600" dirty="0" err="1" smtClean="0"/>
              <a:t>darurat</a:t>
            </a:r>
            <a:r>
              <a:rPr lang="en-GB" sz="1600" dirty="0" smtClean="0"/>
              <a:t> </a:t>
            </a:r>
            <a:r>
              <a:rPr lang="en-GB" sz="1600" dirty="0" err="1" smtClean="0"/>
              <a:t>serangan</a:t>
            </a:r>
            <a:r>
              <a:rPr lang="en-GB" sz="1600" dirty="0" smtClean="0"/>
              <a:t> </a:t>
            </a:r>
            <a:r>
              <a:rPr lang="en-GB" sz="1600" dirty="0" err="1" smtClean="0"/>
              <a:t>asma</a:t>
            </a:r>
            <a:r>
              <a:rPr lang="en-GB" sz="1600" dirty="0" smtClean="0"/>
              <a:t> </a:t>
            </a:r>
            <a:r>
              <a:rPr lang="en-GB" sz="1600" dirty="0" err="1" smtClean="0"/>
              <a:t>pada</a:t>
            </a:r>
            <a:r>
              <a:rPr lang="en-GB" sz="1600" dirty="0" smtClean="0"/>
              <a:t> </a:t>
            </a:r>
            <a:r>
              <a:rPr lang="en-GB" sz="1600" dirty="0" err="1" smtClean="0"/>
              <a:t>anak</a:t>
            </a:r>
            <a:r>
              <a:rPr lang="en-GB" sz="1600" dirty="0" smtClean="0"/>
              <a:t> di </a:t>
            </a:r>
            <a:r>
              <a:rPr lang="en-GB" sz="1600" dirty="0" err="1" smtClean="0"/>
              <a:t>fasyankes</a:t>
            </a:r>
            <a:r>
              <a:rPr lang="en-GB" sz="1600" dirty="0" smtClean="0"/>
              <a:t>/UGD </a:t>
            </a:r>
            <a:r>
              <a:rPr lang="en-GB" sz="1600" dirty="0" err="1" smtClean="0"/>
              <a:t>dan</a:t>
            </a:r>
            <a:r>
              <a:rPr lang="en-GB" sz="1600" dirty="0" smtClean="0"/>
              <a:t> RS (</a:t>
            </a:r>
            <a:r>
              <a:rPr lang="en-GB" sz="1600" dirty="0" err="1" smtClean="0"/>
              <a:t>lanjutan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48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8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797270"/>
              </p:ext>
            </p:extLst>
          </p:nvPr>
        </p:nvGraphicFramePr>
        <p:xfrm>
          <a:off x="762000" y="685800"/>
          <a:ext cx="7626424" cy="447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02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Tata </a:t>
            </a:r>
            <a:r>
              <a:rPr lang="en-GB" sz="3600" dirty="0" err="1" smtClean="0"/>
              <a:t>laksana</a:t>
            </a:r>
            <a:r>
              <a:rPr lang="en-GB" sz="3600" dirty="0" smtClean="0"/>
              <a:t> di </a:t>
            </a:r>
            <a:r>
              <a:rPr lang="en-GB" sz="3600" dirty="0" err="1" smtClean="0"/>
              <a:t>ruang</a:t>
            </a:r>
            <a:r>
              <a:rPr lang="en-GB" sz="3600" dirty="0" smtClean="0"/>
              <a:t> </a:t>
            </a:r>
            <a:r>
              <a:rPr lang="en-GB" sz="3600" dirty="0" err="1" smtClean="0"/>
              <a:t>rawat</a:t>
            </a:r>
            <a:r>
              <a:rPr lang="en-GB" sz="3600" dirty="0" smtClean="0"/>
              <a:t> </a:t>
            </a:r>
            <a:r>
              <a:rPr lang="en-GB" sz="3600" dirty="0" err="1" smtClean="0"/>
              <a:t>sehari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</a:t>
            </a:r>
            <a:r>
              <a:rPr lang="en-GB" baseline="-25000" dirty="0" smtClean="0"/>
              <a:t>2</a:t>
            </a:r>
          </a:p>
          <a:p>
            <a:pPr lvl="0"/>
            <a:r>
              <a:rPr lang="en-GB" dirty="0" err="1" smtClean="0"/>
              <a:t>Nebulisasi</a:t>
            </a:r>
            <a:r>
              <a:rPr lang="en-GB" dirty="0" smtClean="0"/>
              <a:t> </a:t>
            </a:r>
            <a:r>
              <a:rPr lang="en-GB" dirty="0" err="1"/>
              <a:t>Agonis</a:t>
            </a:r>
            <a:r>
              <a:rPr lang="en-GB" dirty="0"/>
              <a:t> </a:t>
            </a:r>
            <a:r>
              <a:rPr lang="id-ID" dirty="0"/>
              <a:t>ẞ2 </a:t>
            </a:r>
            <a:r>
              <a:rPr lang="en-GB" dirty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ipratropium </a:t>
            </a:r>
            <a:r>
              <a:rPr lang="en-GB" dirty="0" err="1" smtClean="0"/>
              <a:t>bromida</a:t>
            </a:r>
            <a:r>
              <a:rPr lang="en-GB" dirty="0" smtClean="0"/>
              <a:t> </a:t>
            </a:r>
            <a:r>
              <a:rPr lang="en-GB" dirty="0" err="1" smtClean="0"/>
              <a:t>tiap</a:t>
            </a:r>
            <a:r>
              <a:rPr lang="en-GB" dirty="0" smtClean="0"/>
              <a:t> 2 jam</a:t>
            </a:r>
          </a:p>
          <a:p>
            <a:pPr lvl="0"/>
            <a:r>
              <a:rPr lang="en-GB" dirty="0" smtClean="0"/>
              <a:t>Steroid </a:t>
            </a:r>
            <a:r>
              <a:rPr lang="en-GB" dirty="0" err="1" smtClean="0"/>
              <a:t>sistemik</a:t>
            </a:r>
            <a:r>
              <a:rPr lang="en-GB" dirty="0" smtClean="0"/>
              <a:t> oral (</a:t>
            </a:r>
            <a:r>
              <a:rPr lang="en-GB" dirty="0" err="1" smtClean="0"/>
              <a:t>prednisolon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prednison</a:t>
            </a:r>
            <a:r>
              <a:rPr lang="en-GB" dirty="0" smtClean="0"/>
              <a:t>)</a:t>
            </a:r>
          </a:p>
          <a:p>
            <a:pPr lvl="0"/>
            <a:r>
              <a:rPr lang="en-GB" dirty="0" err="1" smtClean="0"/>
              <a:t>Dalam</a:t>
            </a:r>
            <a:r>
              <a:rPr lang="en-GB" dirty="0" smtClean="0"/>
              <a:t> 12 jam </a:t>
            </a:r>
            <a:r>
              <a:rPr lang="en-GB" dirty="0" err="1" smtClean="0"/>
              <a:t>klinis</a:t>
            </a:r>
            <a:r>
              <a:rPr lang="en-GB" dirty="0" smtClean="0"/>
              <a:t> </a:t>
            </a:r>
            <a:r>
              <a:rPr lang="en-GB" dirty="0" err="1" smtClean="0"/>
              <a:t>membaik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pasien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dipulangkan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07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Tatalaksana</a:t>
            </a:r>
            <a:r>
              <a:rPr lang="en-GB" sz="2800" dirty="0" smtClean="0"/>
              <a:t> di </a:t>
            </a:r>
            <a:r>
              <a:rPr lang="en-GB" sz="2800" dirty="0" err="1" smtClean="0"/>
              <a:t>ruang</a:t>
            </a:r>
            <a:r>
              <a:rPr lang="en-GB" sz="2800" dirty="0" smtClean="0"/>
              <a:t> </a:t>
            </a:r>
            <a:r>
              <a:rPr lang="en-GB" sz="2800" dirty="0" err="1" smtClean="0"/>
              <a:t>rawat</a:t>
            </a:r>
            <a:r>
              <a:rPr lang="en-GB" sz="2800" dirty="0" smtClean="0"/>
              <a:t> </a:t>
            </a:r>
            <a:r>
              <a:rPr lang="en-GB" sz="2800" dirty="0" err="1" smtClean="0"/>
              <a:t>inap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O</a:t>
            </a:r>
            <a:r>
              <a:rPr lang="en-GB" baseline="-25000" dirty="0"/>
              <a:t>2</a:t>
            </a:r>
          </a:p>
          <a:p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dehidrasi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asidosis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cairan</a:t>
            </a:r>
            <a:r>
              <a:rPr lang="en-GB" dirty="0" smtClean="0">
                <a:sym typeface="Wingdings" pitchFamily="2" charset="2"/>
              </a:rPr>
              <a:t> iv </a:t>
            </a:r>
            <a:r>
              <a:rPr lang="en-GB" dirty="0" err="1" smtClean="0">
                <a:sym typeface="Wingdings" pitchFamily="2" charset="2"/>
              </a:rPr>
              <a:t>dan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koreksi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asidosis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Steroid iv, </a:t>
            </a:r>
            <a:r>
              <a:rPr lang="en-GB" dirty="0" err="1" smtClean="0">
                <a:sym typeface="Wingdings" pitchFamily="2" charset="2"/>
              </a:rPr>
              <a:t>tiap</a:t>
            </a:r>
            <a:r>
              <a:rPr lang="en-GB" dirty="0" smtClean="0">
                <a:sym typeface="Wingdings" pitchFamily="2" charset="2"/>
              </a:rPr>
              <a:t> 6-8 jam</a:t>
            </a:r>
          </a:p>
          <a:p>
            <a:r>
              <a:rPr lang="en-GB" dirty="0" err="1"/>
              <a:t>Nebulisasi</a:t>
            </a:r>
            <a:r>
              <a:rPr lang="en-GB" dirty="0"/>
              <a:t> </a:t>
            </a:r>
            <a:r>
              <a:rPr lang="en-GB" dirty="0" err="1"/>
              <a:t>Agonis</a:t>
            </a:r>
            <a:r>
              <a:rPr lang="en-GB" dirty="0"/>
              <a:t> </a:t>
            </a:r>
            <a:r>
              <a:rPr lang="id-ID" dirty="0" smtClean="0"/>
              <a:t>ẞ2</a:t>
            </a:r>
            <a:r>
              <a:rPr lang="en-GB" dirty="0" smtClean="0"/>
              <a:t> </a:t>
            </a:r>
            <a:r>
              <a:rPr lang="en-GB" dirty="0" err="1" smtClean="0"/>
              <a:t>kerja</a:t>
            </a:r>
            <a:r>
              <a:rPr lang="en-GB" dirty="0" smtClean="0"/>
              <a:t> </a:t>
            </a:r>
            <a:r>
              <a:rPr lang="en-GB" dirty="0" err="1" smtClean="0"/>
              <a:t>pendek</a:t>
            </a:r>
            <a:r>
              <a:rPr lang="en-GB" dirty="0" smtClean="0"/>
              <a:t> +  </a:t>
            </a:r>
            <a:r>
              <a:rPr lang="en-GB" dirty="0"/>
              <a:t>ipratropium </a:t>
            </a:r>
            <a:r>
              <a:rPr lang="en-GB" dirty="0" err="1"/>
              <a:t>bromida</a:t>
            </a:r>
            <a:r>
              <a:rPr lang="en-GB" dirty="0"/>
              <a:t> </a:t>
            </a:r>
            <a:r>
              <a:rPr lang="en-GB" dirty="0" err="1"/>
              <a:t>tiap</a:t>
            </a:r>
            <a:r>
              <a:rPr lang="en-GB" dirty="0"/>
              <a:t> </a:t>
            </a:r>
            <a:r>
              <a:rPr lang="en-GB" dirty="0" smtClean="0"/>
              <a:t>1-2 jam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perbaikan</a:t>
            </a:r>
            <a:r>
              <a:rPr lang="en-GB" dirty="0" smtClean="0">
                <a:sym typeface="Wingdings" pitchFamily="2" charset="2"/>
              </a:rPr>
              <a:t>: interval </a:t>
            </a:r>
            <a:r>
              <a:rPr lang="en-GB" dirty="0" err="1" smtClean="0">
                <a:sym typeface="Wingdings" pitchFamily="2" charset="2"/>
              </a:rPr>
              <a:t>pemberian</a:t>
            </a:r>
            <a:r>
              <a:rPr lang="en-GB" dirty="0" smtClean="0">
                <a:sym typeface="Wingdings" pitchFamily="2" charset="2"/>
              </a:rPr>
              <a:t> 4 – 6 jam</a:t>
            </a:r>
          </a:p>
          <a:p>
            <a:r>
              <a:rPr lang="en-GB" dirty="0" err="1" smtClean="0">
                <a:sym typeface="Wingdings" pitchFamily="2" charset="2"/>
              </a:rPr>
              <a:t>Aminofilin</a:t>
            </a:r>
            <a:r>
              <a:rPr lang="en-GB" dirty="0" smtClean="0">
                <a:sym typeface="Wingdings" pitchFamily="2" charset="2"/>
              </a:rPr>
              <a:t> iv :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 - </a:t>
            </a:r>
            <a:r>
              <a:rPr lang="en-GB" dirty="0" err="1" smtClean="0">
                <a:sym typeface="Wingdings" pitchFamily="2" charset="2"/>
              </a:rPr>
              <a:t>dosis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awal</a:t>
            </a:r>
            <a:r>
              <a:rPr lang="en-GB" dirty="0" smtClean="0">
                <a:sym typeface="Wingdings" pitchFamily="2" charset="2"/>
              </a:rPr>
              <a:t> : 6-8 mg/</a:t>
            </a:r>
            <a:r>
              <a:rPr lang="en-GB" dirty="0" err="1" smtClean="0">
                <a:sym typeface="Wingdings" pitchFamily="2" charset="2"/>
              </a:rPr>
              <a:t>kgBB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dalam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dextrosa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atau</a:t>
            </a:r>
            <a:r>
              <a:rPr lang="en-GB" dirty="0" smtClean="0">
                <a:sym typeface="Wingdings" pitchFamily="2" charset="2"/>
              </a:rPr>
              <a:t>  </a:t>
            </a:r>
            <a:r>
              <a:rPr lang="en-GB" dirty="0" err="1" smtClean="0">
                <a:sym typeface="Wingdings" pitchFamily="2" charset="2"/>
              </a:rPr>
              <a:t>garam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   </a:t>
            </a:r>
            <a:r>
              <a:rPr lang="en-GB" dirty="0" err="1" smtClean="0">
                <a:sym typeface="Wingdings" pitchFamily="2" charset="2"/>
              </a:rPr>
              <a:t>fisiologis</a:t>
            </a:r>
            <a:r>
              <a:rPr lang="en-GB" dirty="0" smtClean="0">
                <a:sym typeface="Wingdings" pitchFamily="2" charset="2"/>
              </a:rPr>
              <a:t> 20 ml </a:t>
            </a:r>
            <a:r>
              <a:rPr lang="en-GB" dirty="0" err="1" smtClean="0">
                <a:sym typeface="Wingdings" pitchFamily="2" charset="2"/>
              </a:rPr>
              <a:t>selama</a:t>
            </a:r>
            <a:r>
              <a:rPr lang="en-GB" dirty="0" smtClean="0">
                <a:sym typeface="Wingdings" pitchFamily="2" charset="2"/>
              </a:rPr>
              <a:t> 30 </a:t>
            </a:r>
            <a:r>
              <a:rPr lang="en-GB" dirty="0" err="1" smtClean="0">
                <a:sym typeface="Wingdings" pitchFamily="2" charset="2"/>
              </a:rPr>
              <a:t>menit</a:t>
            </a:r>
            <a:r>
              <a:rPr lang="en-GB" dirty="0" smtClean="0">
                <a:sym typeface="Wingdings" pitchFamily="2" charset="2"/>
              </a:rPr>
              <a:t>  </a:t>
            </a:r>
            <a:r>
              <a:rPr lang="en-GB" dirty="0" err="1" smtClean="0">
                <a:sym typeface="Wingdings" pitchFamily="2" charset="2"/>
              </a:rPr>
              <a:t>respon</a:t>
            </a:r>
            <a:r>
              <a:rPr lang="en-GB" dirty="0" smtClean="0">
                <a:sym typeface="Wingdings" pitchFamily="2" charset="2"/>
              </a:rPr>
              <a:t> (+)  </a:t>
            </a:r>
            <a:r>
              <a:rPr lang="en-GB" dirty="0" err="1" smtClean="0">
                <a:sym typeface="Wingdings" pitchFamily="2" charset="2"/>
              </a:rPr>
              <a:t>dosis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   </a:t>
            </a:r>
            <a:r>
              <a:rPr lang="en-GB" dirty="0" err="1" smtClean="0">
                <a:sym typeface="Wingdings" pitchFamily="2" charset="2"/>
              </a:rPr>
              <a:t>rumatan</a:t>
            </a:r>
            <a:r>
              <a:rPr lang="en-GB" dirty="0" smtClean="0">
                <a:sym typeface="Wingdings" pitchFamily="2" charset="2"/>
              </a:rPr>
              <a:t> : 0.5 - 1 mg/</a:t>
            </a:r>
            <a:r>
              <a:rPr lang="en-GB" dirty="0" err="1" smtClean="0">
                <a:sym typeface="Wingdings" pitchFamily="2" charset="2"/>
              </a:rPr>
              <a:t>kgBB</a:t>
            </a:r>
            <a:r>
              <a:rPr lang="en-GB" dirty="0" smtClean="0">
                <a:sym typeface="Wingdings" pitchFamily="2" charset="2"/>
              </a:rPr>
              <a:t>/jam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- </a:t>
            </a:r>
            <a:r>
              <a:rPr lang="en-GB" dirty="0" err="1" smtClean="0">
                <a:sym typeface="Wingdings" pitchFamily="2" charset="2"/>
              </a:rPr>
              <a:t>telah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dapat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aminofilin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sebelumnya</a:t>
            </a:r>
            <a:r>
              <a:rPr lang="en-GB" dirty="0" smtClean="0">
                <a:sym typeface="Wingdings" pitchFamily="2" charset="2"/>
              </a:rPr>
              <a:t> (&lt; 8 jam): </a:t>
            </a:r>
            <a:r>
              <a:rPr lang="en-GB" dirty="0" err="1" smtClean="0">
                <a:sym typeface="Wingdings" pitchFamily="2" charset="2"/>
              </a:rPr>
              <a:t>dosis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separuhnya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err="1" smtClean="0">
                <a:sym typeface="Wingdings" pitchFamily="2" charset="2"/>
              </a:rPr>
              <a:t>Perbaikan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klinis</a:t>
            </a:r>
            <a:r>
              <a:rPr lang="en-GB" dirty="0" smtClean="0">
                <a:sym typeface="Wingdings" pitchFamily="2" charset="2"/>
              </a:rPr>
              <a:t> : </a:t>
            </a:r>
            <a:r>
              <a:rPr lang="en-GB" dirty="0" err="1" smtClean="0">
                <a:sym typeface="Wingdings" pitchFamily="2" charset="2"/>
              </a:rPr>
              <a:t>nebulisasi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tiap</a:t>
            </a:r>
            <a:r>
              <a:rPr lang="en-GB" dirty="0" smtClean="0">
                <a:sym typeface="Wingdings" pitchFamily="2" charset="2"/>
              </a:rPr>
              <a:t> 6 – 24 jam, steroid </a:t>
            </a:r>
            <a:r>
              <a:rPr lang="en-GB" dirty="0" err="1" smtClean="0">
                <a:sym typeface="Wingdings" pitchFamily="2" charset="2"/>
              </a:rPr>
              <a:t>ganti</a:t>
            </a:r>
            <a:r>
              <a:rPr lang="en-GB" dirty="0" smtClean="0">
                <a:sym typeface="Wingdings" pitchFamily="2" charset="2"/>
              </a:rPr>
              <a:t> oral, </a:t>
            </a:r>
            <a:r>
              <a:rPr lang="en-GB" dirty="0" err="1" smtClean="0">
                <a:sym typeface="Wingdings" pitchFamily="2" charset="2"/>
              </a:rPr>
              <a:t>aminofilin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ganti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teofilin</a:t>
            </a:r>
            <a:r>
              <a:rPr lang="en-GB" dirty="0" smtClean="0">
                <a:sym typeface="Wingdings" pitchFamily="2" charset="2"/>
              </a:rPr>
              <a:t> oral (</a:t>
            </a:r>
            <a:r>
              <a:rPr lang="en-GB" dirty="0" err="1" smtClean="0">
                <a:sym typeface="Wingdings" pitchFamily="2" charset="2"/>
              </a:rPr>
              <a:t>jika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perlu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r>
              <a:rPr lang="en-GB" dirty="0" err="1" smtClean="0">
                <a:sym typeface="Wingdings" pitchFamily="2" charset="2"/>
              </a:rPr>
              <a:t>Stabil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dalam</a:t>
            </a:r>
            <a:r>
              <a:rPr lang="en-GB" dirty="0" smtClean="0">
                <a:sym typeface="Wingdings" pitchFamily="2" charset="2"/>
              </a:rPr>
              <a:t> 24 jam  </a:t>
            </a:r>
            <a:r>
              <a:rPr lang="en-GB" dirty="0" err="1" smtClean="0">
                <a:sym typeface="Wingdings" pitchFamily="2" charset="2"/>
              </a:rPr>
              <a:t>pulang</a:t>
            </a:r>
            <a:r>
              <a:rPr lang="en-GB" dirty="0" smtClean="0">
                <a:sym typeface="Wingdings" pitchFamily="2" charset="2"/>
              </a:rPr>
              <a:t>  </a:t>
            </a:r>
            <a:r>
              <a:rPr lang="en-GB" dirty="0" err="1" smtClean="0">
                <a:sym typeface="Wingdings" pitchFamily="2" charset="2"/>
              </a:rPr>
              <a:t>bekali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/>
              <a:t>Agonis</a:t>
            </a:r>
            <a:r>
              <a:rPr lang="en-GB" dirty="0"/>
              <a:t> </a:t>
            </a:r>
            <a:r>
              <a:rPr lang="id-ID" dirty="0" smtClean="0"/>
              <a:t>ẞ2</a:t>
            </a:r>
            <a:r>
              <a:rPr lang="en-GB" dirty="0" smtClean="0"/>
              <a:t> (inhaler/oral) 3-5 </a:t>
            </a:r>
            <a:r>
              <a:rPr lang="en-GB" dirty="0" err="1" smtClean="0"/>
              <a:t>hari</a:t>
            </a:r>
            <a:r>
              <a:rPr lang="en-GB" dirty="0" smtClean="0"/>
              <a:t>. Steroid oral </a:t>
            </a:r>
            <a:r>
              <a:rPr lang="en-GB" dirty="0" err="1" smtClean="0"/>
              <a:t>lanjutkan</a:t>
            </a:r>
            <a:r>
              <a:rPr lang="en-GB" dirty="0" smtClean="0"/>
              <a:t> 3-5 </a:t>
            </a:r>
            <a:r>
              <a:rPr lang="en-GB" dirty="0" err="1" smtClean="0"/>
              <a:t>hari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err="1" smtClean="0">
                <a:sym typeface="Wingdings" pitchFamily="2" charset="2"/>
              </a:rPr>
              <a:t>kontrol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ulang</a:t>
            </a:r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8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Kriteria</a:t>
            </a:r>
            <a:r>
              <a:rPr lang="en-GB" sz="4000" dirty="0" smtClean="0"/>
              <a:t> </a:t>
            </a:r>
            <a:r>
              <a:rPr lang="en-GB" sz="4000" dirty="0" err="1" smtClean="0"/>
              <a:t>rawat</a:t>
            </a:r>
            <a:r>
              <a:rPr lang="en-GB" sz="4000" dirty="0" smtClean="0"/>
              <a:t> </a:t>
            </a:r>
            <a:r>
              <a:rPr lang="en-GB" sz="4000" dirty="0" err="1" smtClean="0"/>
              <a:t>ruang</a:t>
            </a:r>
            <a:r>
              <a:rPr lang="en-GB" sz="4000" dirty="0" smtClean="0"/>
              <a:t> </a:t>
            </a:r>
            <a:r>
              <a:rPr lang="en-GB" sz="4000" dirty="0" err="1" smtClean="0"/>
              <a:t>intensif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Respons</a:t>
            </a:r>
            <a:r>
              <a:rPr lang="en-GB" dirty="0" smtClean="0"/>
              <a:t> (-) </a:t>
            </a:r>
          </a:p>
          <a:p>
            <a:r>
              <a:rPr lang="en-GB" dirty="0" err="1" smtClean="0"/>
              <a:t>Disorientasi</a:t>
            </a:r>
            <a:r>
              <a:rPr lang="en-GB" dirty="0" smtClean="0"/>
              <a:t>, </a:t>
            </a:r>
            <a:r>
              <a:rPr lang="en-GB" dirty="0" err="1" smtClean="0"/>
              <a:t>hilangnya</a:t>
            </a:r>
            <a:r>
              <a:rPr lang="en-GB" dirty="0" smtClean="0"/>
              <a:t> </a:t>
            </a:r>
            <a:r>
              <a:rPr lang="en-GB" dirty="0" err="1" smtClean="0"/>
              <a:t>kesadaran</a:t>
            </a:r>
            <a:r>
              <a:rPr lang="en-GB" dirty="0" smtClean="0"/>
              <a:t>, </a:t>
            </a:r>
            <a:r>
              <a:rPr lang="en-GB" dirty="0" err="1" smtClean="0"/>
              <a:t>ancaman</a:t>
            </a:r>
            <a:r>
              <a:rPr lang="en-GB" dirty="0" smtClean="0"/>
              <a:t> </a:t>
            </a:r>
            <a:r>
              <a:rPr lang="en-GB" dirty="0" err="1" smtClean="0"/>
              <a:t>henti</a:t>
            </a:r>
            <a:r>
              <a:rPr lang="en-GB" dirty="0" smtClean="0"/>
              <a:t> </a:t>
            </a:r>
            <a:r>
              <a:rPr lang="en-GB" dirty="0" err="1" smtClean="0"/>
              <a:t>nafas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2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/>
              <a:t>Obat</a:t>
            </a:r>
            <a:r>
              <a:rPr lang="en-GB" sz="4800" dirty="0" smtClean="0"/>
              <a:t> </a:t>
            </a:r>
            <a:r>
              <a:rPr lang="en-GB" sz="4800" dirty="0" err="1" smtClean="0"/>
              <a:t>serangan</a:t>
            </a:r>
            <a:r>
              <a:rPr lang="en-GB" sz="4800" dirty="0" smtClean="0"/>
              <a:t> </a:t>
            </a:r>
            <a:r>
              <a:rPr lang="en-GB" sz="4800" dirty="0" err="1" smtClean="0"/>
              <a:t>asma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Agonis</a:t>
            </a:r>
            <a:r>
              <a:rPr lang="en-GB" dirty="0"/>
              <a:t> </a:t>
            </a:r>
            <a:r>
              <a:rPr lang="id-ID" dirty="0" smtClean="0"/>
              <a:t>ẞ2</a:t>
            </a:r>
            <a:r>
              <a:rPr lang="en-GB" dirty="0" smtClean="0"/>
              <a:t> </a:t>
            </a:r>
            <a:r>
              <a:rPr lang="en-GB" dirty="0" err="1" smtClean="0"/>
              <a:t>kerja</a:t>
            </a:r>
            <a:r>
              <a:rPr lang="en-GB" dirty="0" smtClean="0"/>
              <a:t> </a:t>
            </a:r>
            <a:r>
              <a:rPr lang="en-GB" dirty="0" err="1" smtClean="0"/>
              <a:t>pendek</a:t>
            </a:r>
            <a:r>
              <a:rPr lang="en-GB" dirty="0" smtClean="0"/>
              <a:t> : Salbutamol, </a:t>
            </a:r>
            <a:r>
              <a:rPr lang="en-GB" dirty="0" err="1" smtClean="0"/>
              <a:t>terbutalin</a:t>
            </a:r>
            <a:r>
              <a:rPr lang="en-GB" dirty="0" smtClean="0"/>
              <a:t> </a:t>
            </a:r>
            <a:r>
              <a:rPr lang="en-GB" dirty="0" err="1" smtClean="0"/>
              <a:t>prokaterol</a:t>
            </a:r>
            <a:endParaRPr lang="en-GB" dirty="0" smtClean="0"/>
          </a:p>
          <a:p>
            <a:r>
              <a:rPr lang="en-GB" dirty="0" smtClean="0"/>
              <a:t>Ipratropium </a:t>
            </a:r>
            <a:r>
              <a:rPr lang="en-GB" dirty="0" err="1" smtClean="0"/>
              <a:t>bromida</a:t>
            </a:r>
            <a:endParaRPr lang="en-GB" dirty="0" smtClean="0"/>
          </a:p>
          <a:p>
            <a:r>
              <a:rPr lang="en-GB" dirty="0" smtClean="0"/>
              <a:t>Steroid </a:t>
            </a:r>
            <a:r>
              <a:rPr lang="en-GB" dirty="0" err="1" smtClean="0"/>
              <a:t>sistemik</a:t>
            </a:r>
            <a:r>
              <a:rPr lang="en-GB" dirty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prednisolon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prednison</a:t>
            </a:r>
            <a:endParaRPr lang="en-GB" dirty="0" smtClean="0"/>
          </a:p>
          <a:p>
            <a:r>
              <a:rPr lang="en-GB" dirty="0" err="1" smtClean="0"/>
              <a:t>Aminofilin</a:t>
            </a:r>
            <a:r>
              <a:rPr lang="en-GB" dirty="0" smtClean="0"/>
              <a:t> </a:t>
            </a:r>
            <a:r>
              <a:rPr lang="en-GB" dirty="0" err="1" smtClean="0"/>
              <a:t>intravena</a:t>
            </a:r>
            <a:endParaRPr lang="en-GB" dirty="0" smtClean="0"/>
          </a:p>
          <a:p>
            <a:r>
              <a:rPr lang="en-GB" dirty="0" smtClean="0"/>
              <a:t>Magnesium </a:t>
            </a:r>
            <a:r>
              <a:rPr lang="en-GB" dirty="0" err="1" smtClean="0"/>
              <a:t>sulfat</a:t>
            </a:r>
            <a:r>
              <a:rPr lang="en-GB" dirty="0" smtClean="0"/>
              <a:t> </a:t>
            </a:r>
          </a:p>
          <a:p>
            <a:r>
              <a:rPr lang="en-GB" dirty="0" smtClean="0"/>
              <a:t>Adrenalin</a:t>
            </a:r>
          </a:p>
          <a:p>
            <a:r>
              <a:rPr lang="en-GB" dirty="0" smtClean="0"/>
              <a:t>Steroid </a:t>
            </a:r>
            <a:r>
              <a:rPr lang="en-GB" dirty="0" err="1" smtClean="0"/>
              <a:t>inhalasi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83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 smtClean="0"/>
              <a:t>Manifestasi Klinis 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 smtClean="0"/>
              <a:t>Batuk</a:t>
            </a:r>
          </a:p>
          <a:p>
            <a:pPr algn="just"/>
            <a:r>
              <a:rPr lang="id-ID" i="1" dirty="0" smtClean="0"/>
              <a:t>Wheezing</a:t>
            </a:r>
          </a:p>
          <a:p>
            <a:pPr algn="just"/>
            <a:r>
              <a:rPr lang="id-ID" dirty="0" smtClean="0"/>
              <a:t>Sesak napas</a:t>
            </a:r>
          </a:p>
          <a:p>
            <a:pPr algn="just"/>
            <a:r>
              <a:rPr lang="id-ID" dirty="0" smtClean="0"/>
              <a:t>Dada tertekan yang timbul secara kronik dan berulang</a:t>
            </a:r>
          </a:p>
          <a:p>
            <a:pPr algn="just"/>
            <a:r>
              <a:rPr lang="id-ID" dirty="0" smtClean="0"/>
              <a:t>Reversibel</a:t>
            </a:r>
          </a:p>
          <a:p>
            <a:pPr algn="just"/>
            <a:r>
              <a:rPr lang="id-ID" dirty="0" smtClean="0"/>
              <a:t>Cenderung memberat pada malam atau dini hari</a:t>
            </a:r>
          </a:p>
          <a:p>
            <a:pPr algn="just"/>
            <a:r>
              <a:rPr lang="id-ID" dirty="0" smtClean="0"/>
              <a:t>Timbul jika ada pencetus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35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Obat</a:t>
            </a:r>
            <a:r>
              <a:rPr lang="en-GB" sz="3600" dirty="0" smtClean="0"/>
              <a:t> </a:t>
            </a:r>
            <a:r>
              <a:rPr lang="en-GB" sz="3600" dirty="0" err="1" smtClean="0"/>
              <a:t>tidak</a:t>
            </a:r>
            <a:r>
              <a:rPr lang="en-GB" sz="3600" dirty="0" smtClean="0"/>
              <a:t> </a:t>
            </a:r>
            <a:r>
              <a:rPr lang="en-GB" sz="3600" dirty="0" err="1" smtClean="0"/>
              <a:t>dianjurkan</a:t>
            </a:r>
            <a:r>
              <a:rPr lang="en-GB" sz="3600" dirty="0" smtClean="0"/>
              <a:t> </a:t>
            </a:r>
            <a:r>
              <a:rPr lang="en-GB" sz="3600" dirty="0" err="1" smtClean="0"/>
              <a:t>untuk</a:t>
            </a:r>
            <a:r>
              <a:rPr lang="en-GB" sz="3600" dirty="0" smtClean="0"/>
              <a:t> </a:t>
            </a:r>
            <a:r>
              <a:rPr lang="en-GB" sz="3600" dirty="0" err="1" smtClean="0"/>
              <a:t>serangan</a:t>
            </a:r>
            <a:r>
              <a:rPr lang="en-GB" sz="3600" dirty="0" smtClean="0"/>
              <a:t> </a:t>
            </a:r>
            <a:r>
              <a:rPr lang="en-GB" sz="3600" dirty="0" err="1" smtClean="0"/>
              <a:t>asma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Mukolitik</a:t>
            </a:r>
            <a:endParaRPr lang="en-GB" dirty="0" smtClean="0"/>
          </a:p>
          <a:p>
            <a:r>
              <a:rPr lang="en-GB" dirty="0" err="1" smtClean="0"/>
              <a:t>Antibiotika</a:t>
            </a:r>
            <a:endParaRPr lang="en-GB" dirty="0" smtClean="0"/>
          </a:p>
          <a:p>
            <a:r>
              <a:rPr lang="en-GB" dirty="0" err="1" smtClean="0"/>
              <a:t>Obat</a:t>
            </a:r>
            <a:r>
              <a:rPr lang="en-GB" dirty="0" smtClean="0"/>
              <a:t> </a:t>
            </a:r>
            <a:r>
              <a:rPr lang="en-GB" dirty="0" err="1" smtClean="0"/>
              <a:t>sedasi</a:t>
            </a:r>
            <a:endParaRPr lang="en-GB" dirty="0" smtClean="0"/>
          </a:p>
          <a:p>
            <a:r>
              <a:rPr lang="en-GB" dirty="0" err="1" smtClean="0"/>
              <a:t>Antihistamin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27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TATALAKSANA JANGKA PANJANG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2140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Tujuan</a:t>
            </a:r>
            <a:r>
              <a:rPr lang="en-GB" dirty="0" smtClean="0"/>
              <a:t> :</a:t>
            </a:r>
          </a:p>
          <a:p>
            <a:pPr marL="0" indent="0">
              <a:buNone/>
            </a:pPr>
            <a:r>
              <a:rPr lang="en-GB" dirty="0" err="1" smtClean="0"/>
              <a:t>Mencapai</a:t>
            </a:r>
            <a:r>
              <a:rPr lang="en-GB" dirty="0" smtClean="0"/>
              <a:t> </a:t>
            </a:r>
            <a:r>
              <a:rPr lang="en-GB" dirty="0" err="1" smtClean="0"/>
              <a:t>kendali</a:t>
            </a:r>
            <a:r>
              <a:rPr lang="en-GB" dirty="0" smtClean="0"/>
              <a:t> </a:t>
            </a:r>
            <a:r>
              <a:rPr lang="en-GB" dirty="0" err="1" smtClean="0"/>
              <a:t>asma</a:t>
            </a:r>
            <a:r>
              <a:rPr lang="en-GB" dirty="0" smtClean="0"/>
              <a:t>, </a:t>
            </a:r>
            <a:r>
              <a:rPr lang="en-GB" dirty="0" err="1" smtClean="0"/>
              <a:t>mengurangi</a:t>
            </a:r>
            <a:r>
              <a:rPr lang="en-GB" dirty="0" smtClean="0"/>
              <a:t> </a:t>
            </a:r>
            <a:r>
              <a:rPr lang="en-GB" dirty="0" err="1" smtClean="0"/>
              <a:t>risiko</a:t>
            </a:r>
            <a:r>
              <a:rPr lang="en-GB" dirty="0" smtClean="0"/>
              <a:t> </a:t>
            </a:r>
            <a:r>
              <a:rPr lang="en-GB" dirty="0" err="1" smtClean="0"/>
              <a:t>serangan</a:t>
            </a:r>
            <a:r>
              <a:rPr lang="en-GB" dirty="0" smtClean="0"/>
              <a:t>, </a:t>
            </a:r>
            <a:r>
              <a:rPr lang="en-GB" dirty="0" err="1" smtClean="0"/>
              <a:t>penyempitan</a:t>
            </a:r>
            <a:r>
              <a:rPr lang="en-GB" dirty="0" smtClean="0"/>
              <a:t> </a:t>
            </a:r>
            <a:r>
              <a:rPr lang="en-GB" dirty="0" err="1" smtClean="0"/>
              <a:t>saluran</a:t>
            </a:r>
            <a:r>
              <a:rPr lang="en-GB" dirty="0" smtClean="0"/>
              <a:t> </a:t>
            </a:r>
            <a:r>
              <a:rPr lang="en-GB" dirty="0" err="1" smtClean="0"/>
              <a:t>respiratori</a:t>
            </a:r>
            <a:r>
              <a:rPr lang="en-GB" dirty="0" smtClean="0"/>
              <a:t> </a:t>
            </a:r>
            <a:r>
              <a:rPr lang="en-GB" dirty="0" err="1" smtClean="0"/>
              <a:t>menetap</a:t>
            </a:r>
            <a:r>
              <a:rPr lang="en-GB" dirty="0" smtClean="0"/>
              <a:t>, </a:t>
            </a:r>
            <a:r>
              <a:rPr lang="en-GB" dirty="0" err="1" smtClean="0"/>
              <a:t>efek</a:t>
            </a:r>
            <a:r>
              <a:rPr lang="en-GB" dirty="0" smtClean="0"/>
              <a:t> </a:t>
            </a:r>
            <a:r>
              <a:rPr lang="en-GB" dirty="0" err="1" smtClean="0"/>
              <a:t>samping</a:t>
            </a:r>
            <a:r>
              <a:rPr lang="en-GB" dirty="0" smtClean="0"/>
              <a:t> </a:t>
            </a:r>
            <a:r>
              <a:rPr lang="en-GB" dirty="0" err="1" smtClean="0"/>
              <a:t>pengobatan</a:t>
            </a:r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 err="1" smtClean="0">
                <a:sym typeface="Wingdings" pitchFamily="2" charset="2"/>
              </a:rPr>
              <a:t>Aktivitas</a:t>
            </a:r>
            <a:r>
              <a:rPr lang="en-GB" dirty="0" smtClean="0">
                <a:sym typeface="Wingdings" pitchFamily="2" charset="2"/>
              </a:rPr>
              <a:t> normal</a:t>
            </a:r>
          </a:p>
          <a:p>
            <a:pPr>
              <a:buFont typeface="Wingdings"/>
              <a:buChar char="à"/>
            </a:pPr>
            <a:r>
              <a:rPr lang="en-GB" dirty="0" err="1" smtClean="0">
                <a:sym typeface="Wingdings" pitchFamily="2" charset="2"/>
              </a:rPr>
              <a:t>Gejala</a:t>
            </a:r>
            <a:r>
              <a:rPr lang="en-GB" dirty="0" smtClean="0">
                <a:sym typeface="Wingdings" pitchFamily="2" charset="2"/>
              </a:rPr>
              <a:t> (-)</a:t>
            </a:r>
          </a:p>
          <a:p>
            <a:pPr>
              <a:buFont typeface="Wingdings"/>
              <a:buChar char="à"/>
            </a:pPr>
            <a:r>
              <a:rPr lang="en-GB" dirty="0" err="1" smtClean="0">
                <a:sym typeface="Wingdings" pitchFamily="2" charset="2"/>
              </a:rPr>
              <a:t>Kebutuhan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obat</a:t>
            </a:r>
            <a:r>
              <a:rPr lang="en-GB" dirty="0" smtClean="0">
                <a:sym typeface="Wingdings" pitchFamily="2" charset="2"/>
              </a:rPr>
              <a:t> minimal</a:t>
            </a:r>
          </a:p>
          <a:p>
            <a:pPr>
              <a:buFont typeface="Wingdings"/>
              <a:buChar char="à"/>
            </a:pPr>
            <a:r>
              <a:rPr lang="en-GB" dirty="0" err="1" smtClean="0">
                <a:sym typeface="Wingdings" pitchFamily="2" charset="2"/>
              </a:rPr>
              <a:t>Efek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samping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obat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2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Medikamentosa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</a:t>
            </a:r>
            <a:r>
              <a:rPr lang="id-ID" i="1" dirty="0" smtClean="0"/>
              <a:t>reliever</a:t>
            </a:r>
            <a:r>
              <a:rPr lang="id-ID" dirty="0" smtClean="0"/>
              <a:t> : untuk meredakan serangan asma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</a:t>
            </a:r>
            <a:r>
              <a:rPr lang="id-ID" i="1" dirty="0" smtClean="0"/>
              <a:t>controlle</a:t>
            </a:r>
            <a:r>
              <a:rPr lang="en-GB" i="1" dirty="0" smtClean="0"/>
              <a:t>r</a:t>
            </a:r>
            <a:r>
              <a:rPr lang="id-ID" dirty="0" smtClean="0"/>
              <a:t> : untuk mencegah serangan asma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Steroid inhalasi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Long acting ẞ2 agonis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Antileukotrien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Teofilin lepas lambat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Anti-IgE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57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439355"/>
              </p:ext>
            </p:extLst>
          </p:nvPr>
        </p:nvGraphicFramePr>
        <p:xfrm>
          <a:off x="762000" y="44625"/>
          <a:ext cx="7543800" cy="6547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4016"/>
                <a:gridCol w="1152128"/>
                <a:gridCol w="1440160"/>
                <a:gridCol w="997496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Obat</a:t>
                      </a:r>
                      <a:endParaRPr lang="en-GB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Dosis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harian</a:t>
                      </a:r>
                      <a:r>
                        <a:rPr lang="en-GB" sz="1400" b="1" dirty="0" smtClean="0"/>
                        <a:t> (</a:t>
                      </a:r>
                      <a:r>
                        <a:rPr lang="en-GB" sz="1400" b="1" dirty="0" err="1" smtClean="0"/>
                        <a:t>ug</a:t>
                      </a:r>
                      <a:r>
                        <a:rPr lang="en-GB" sz="1400" b="1" dirty="0" smtClean="0"/>
                        <a:t>)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4764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Rendah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Sedang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err="1" smtClean="0"/>
                        <a:t>Tinggi</a:t>
                      </a:r>
                      <a:endParaRPr lang="en-GB" sz="1400" b="1" dirty="0"/>
                    </a:p>
                  </a:txBody>
                  <a:tcPr/>
                </a:tc>
              </a:tr>
              <a:tr h="304764">
                <a:tc gridSpan="4">
                  <a:txBody>
                    <a:bodyPr/>
                    <a:lstStyle/>
                    <a:p>
                      <a:r>
                        <a:rPr lang="en-GB" sz="1400" b="1" dirty="0" err="1" smtClean="0"/>
                        <a:t>Dewasa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dan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remaja</a:t>
                      </a:r>
                      <a:r>
                        <a:rPr lang="en-GB" sz="1400" b="1" dirty="0" smtClean="0"/>
                        <a:t> (12 </a:t>
                      </a:r>
                      <a:r>
                        <a:rPr lang="en-GB" sz="1400" b="1" dirty="0" err="1" smtClean="0"/>
                        <a:t>tahun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atau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lebih</a:t>
                      </a:r>
                      <a:r>
                        <a:rPr lang="en-GB" sz="1400" b="1" dirty="0" smtClean="0"/>
                        <a:t>)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068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Beclometasone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dipropionate</a:t>
                      </a:r>
                      <a:r>
                        <a:rPr lang="en-GB" sz="1400" dirty="0" smtClean="0"/>
                        <a:t> (CFC)*</a:t>
                      </a:r>
                    </a:p>
                    <a:p>
                      <a:r>
                        <a:rPr lang="en-GB" sz="1400" dirty="0" err="1" smtClean="0"/>
                        <a:t>Beclometasone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dipropionate</a:t>
                      </a:r>
                      <a:r>
                        <a:rPr lang="en-GB" sz="1400" dirty="0" smtClean="0"/>
                        <a:t> (HFA)*</a:t>
                      </a:r>
                    </a:p>
                    <a:p>
                      <a:r>
                        <a:rPr lang="en-GB" sz="1400" dirty="0" smtClean="0"/>
                        <a:t>Budesonide (DPI)</a:t>
                      </a:r>
                    </a:p>
                    <a:p>
                      <a:r>
                        <a:rPr lang="en-GB" sz="1400" dirty="0" err="1" smtClean="0"/>
                        <a:t>Ciclesonide</a:t>
                      </a:r>
                      <a:r>
                        <a:rPr lang="en-GB" sz="1400" dirty="0" smtClean="0"/>
                        <a:t> (HFA)</a:t>
                      </a:r>
                    </a:p>
                    <a:p>
                      <a:r>
                        <a:rPr lang="en-GB" sz="1400" dirty="0" smtClean="0"/>
                        <a:t>Fluticasone propionate (DPI)</a:t>
                      </a:r>
                    </a:p>
                    <a:p>
                      <a:r>
                        <a:rPr lang="en-GB" sz="1400" dirty="0" err="1" smtClean="0"/>
                        <a:t>Futicasone</a:t>
                      </a:r>
                      <a:r>
                        <a:rPr lang="en-GB" sz="1400" dirty="0" smtClean="0"/>
                        <a:t> propionate (HFA)</a:t>
                      </a:r>
                    </a:p>
                    <a:p>
                      <a:r>
                        <a:rPr lang="en-GB" sz="1400" dirty="0" err="1" smtClean="0"/>
                        <a:t>Mometasone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furoate</a:t>
                      </a:r>
                      <a:r>
                        <a:rPr lang="en-GB" sz="1400" dirty="0" smtClean="0"/>
                        <a:t/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Triamcinolone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acetonide</a:t>
                      </a:r>
                      <a:endParaRPr lang="en-GB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200 - 500</a:t>
                      </a:r>
                    </a:p>
                    <a:p>
                      <a:pPr algn="ctr"/>
                      <a:r>
                        <a:rPr lang="en-GB" sz="1400" dirty="0" smtClean="0"/>
                        <a:t>100 - 200</a:t>
                      </a:r>
                    </a:p>
                    <a:p>
                      <a:pPr algn="ctr"/>
                      <a:r>
                        <a:rPr lang="en-GB" sz="1400" dirty="0" smtClean="0"/>
                        <a:t>200 - 400</a:t>
                      </a:r>
                    </a:p>
                    <a:p>
                      <a:pPr algn="ctr"/>
                      <a:r>
                        <a:rPr lang="en-GB" sz="1400" dirty="0" smtClean="0"/>
                        <a:t>80 – 160</a:t>
                      </a:r>
                    </a:p>
                    <a:p>
                      <a:pPr algn="ctr"/>
                      <a:r>
                        <a:rPr lang="en-GB" sz="1400" dirty="0" smtClean="0"/>
                        <a:t>100 – 250</a:t>
                      </a:r>
                    </a:p>
                    <a:p>
                      <a:pPr algn="ctr"/>
                      <a:r>
                        <a:rPr lang="en-GB" sz="1400" dirty="0" smtClean="0"/>
                        <a:t>100 – 250</a:t>
                      </a:r>
                    </a:p>
                    <a:p>
                      <a:pPr algn="ctr"/>
                      <a:r>
                        <a:rPr lang="en-GB" sz="1400" dirty="0" smtClean="0"/>
                        <a:t>110 – 220</a:t>
                      </a:r>
                    </a:p>
                    <a:p>
                      <a:pPr algn="ctr"/>
                      <a:r>
                        <a:rPr lang="en-GB" sz="1400" dirty="0" smtClean="0"/>
                        <a:t>400 – 1000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&gt;500</a:t>
                      </a:r>
                      <a:r>
                        <a:rPr lang="en-GB" sz="1400" baseline="0" dirty="0" smtClean="0"/>
                        <a:t> – 1000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&gt;200 – 400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&gt;400 – 800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&gt;160 – 320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&gt;250 – 500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&gt;250 –</a:t>
                      </a:r>
                      <a:r>
                        <a:rPr lang="en-GB" sz="1400" baseline="0" dirty="0" smtClean="0"/>
                        <a:t> 5</a:t>
                      </a:r>
                      <a:r>
                        <a:rPr lang="en-GB" sz="1400" dirty="0" smtClean="0"/>
                        <a:t>00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&gt;220 – 440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1400" dirty="0" smtClean="0"/>
                        <a:t>&gt;1000 - 2000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endParaRPr lang="en-GB" sz="1400" dirty="0" smtClean="0"/>
                    </a:p>
                    <a:p>
                      <a:pPr marL="0" indent="0" algn="ctr">
                        <a:buFont typeface="Wingdings"/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&gt;1000</a:t>
                      </a:r>
                    </a:p>
                    <a:p>
                      <a:pPr algn="ctr"/>
                      <a:r>
                        <a:rPr lang="en-GB" sz="1400" dirty="0" smtClean="0"/>
                        <a:t>&gt;400</a:t>
                      </a:r>
                    </a:p>
                    <a:p>
                      <a:pPr algn="ctr"/>
                      <a:r>
                        <a:rPr lang="en-GB" sz="1400" dirty="0" smtClean="0"/>
                        <a:t>&gt;800</a:t>
                      </a:r>
                    </a:p>
                    <a:p>
                      <a:pPr algn="ctr"/>
                      <a:r>
                        <a:rPr lang="en-GB" sz="1400" dirty="0" smtClean="0"/>
                        <a:t>&gt;320</a:t>
                      </a:r>
                    </a:p>
                    <a:p>
                      <a:pPr algn="ctr"/>
                      <a:r>
                        <a:rPr lang="en-GB" sz="1400" dirty="0" smtClean="0"/>
                        <a:t>&gt;500</a:t>
                      </a:r>
                    </a:p>
                    <a:p>
                      <a:pPr algn="ctr"/>
                      <a:r>
                        <a:rPr lang="en-GB" sz="1400" dirty="0" smtClean="0"/>
                        <a:t>&gt;500</a:t>
                      </a:r>
                    </a:p>
                    <a:p>
                      <a:pPr algn="ctr"/>
                      <a:r>
                        <a:rPr lang="en-GB" sz="1400" dirty="0" smtClean="0"/>
                        <a:t>&gt;440</a:t>
                      </a:r>
                    </a:p>
                    <a:p>
                      <a:pPr algn="ctr"/>
                      <a:r>
                        <a:rPr lang="en-GB" sz="1400" dirty="0" smtClean="0"/>
                        <a:t>&gt;2000</a:t>
                      </a:r>
                      <a:endParaRPr lang="en-GB" sz="1400" dirty="0"/>
                    </a:p>
                  </a:txBody>
                  <a:tcPr/>
                </a:tc>
              </a:tr>
              <a:tr h="304764">
                <a:tc>
                  <a:txBody>
                    <a:bodyPr/>
                    <a:lstStyle/>
                    <a:p>
                      <a:r>
                        <a:rPr lang="en-GB" sz="1400" b="1" dirty="0" err="1" smtClean="0"/>
                        <a:t>Anak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usia</a:t>
                      </a:r>
                      <a:r>
                        <a:rPr lang="en-GB" sz="1400" b="1" baseline="0" dirty="0" smtClean="0"/>
                        <a:t> 6 -11 </a:t>
                      </a:r>
                      <a:r>
                        <a:rPr lang="en-GB" sz="1400" b="1" baseline="0" dirty="0" err="1" smtClean="0"/>
                        <a:t>tahun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2045136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Beclometasone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dipropionate</a:t>
                      </a:r>
                      <a:r>
                        <a:rPr lang="en-GB" sz="1400" dirty="0" smtClean="0"/>
                        <a:t> (CFC)*</a:t>
                      </a:r>
                    </a:p>
                    <a:p>
                      <a:r>
                        <a:rPr lang="en-GB" sz="1400" dirty="0" err="1" smtClean="0"/>
                        <a:t>Beclometasone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dipropionate</a:t>
                      </a:r>
                      <a:r>
                        <a:rPr lang="en-GB" sz="1400" dirty="0" smtClean="0"/>
                        <a:t> (HFA)*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Budesonide (DPI)</a:t>
                      </a:r>
                    </a:p>
                    <a:p>
                      <a:r>
                        <a:rPr lang="en-GB" sz="1400" dirty="0" smtClean="0"/>
                        <a:t>Budesonide (</a:t>
                      </a:r>
                      <a:r>
                        <a:rPr lang="en-GB" sz="1400" dirty="0" err="1" smtClean="0"/>
                        <a:t>Nebules</a:t>
                      </a:r>
                      <a:r>
                        <a:rPr lang="en-GB" sz="1400" dirty="0" smtClean="0"/>
                        <a:t>)</a:t>
                      </a:r>
                    </a:p>
                    <a:p>
                      <a:r>
                        <a:rPr lang="en-GB" sz="1400" dirty="0" err="1" smtClean="0"/>
                        <a:t>Ciclesonide</a:t>
                      </a:r>
                      <a:r>
                        <a:rPr lang="en-GB" sz="1400" dirty="0" smtClean="0"/>
                        <a:t> </a:t>
                      </a:r>
                    </a:p>
                    <a:p>
                      <a:r>
                        <a:rPr lang="en-GB" sz="1400" dirty="0" smtClean="0"/>
                        <a:t>Fluticasone propionate (DPI)</a:t>
                      </a:r>
                    </a:p>
                    <a:p>
                      <a:r>
                        <a:rPr lang="en-GB" sz="1400" dirty="0" err="1" smtClean="0"/>
                        <a:t>Futicasone</a:t>
                      </a:r>
                      <a:r>
                        <a:rPr lang="en-GB" sz="1400" dirty="0" smtClean="0"/>
                        <a:t> propionate (HFA)</a:t>
                      </a:r>
                    </a:p>
                    <a:p>
                      <a:r>
                        <a:rPr lang="en-GB" sz="1400" dirty="0" err="1" smtClean="0"/>
                        <a:t>Mometasone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furoate</a:t>
                      </a:r>
                      <a:r>
                        <a:rPr lang="en-GB" sz="1400" dirty="0" smtClean="0"/>
                        <a:t/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Triamcinolone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acetonide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 –</a:t>
                      </a:r>
                      <a:r>
                        <a:rPr lang="en-GB" sz="1400" baseline="0" dirty="0" smtClean="0"/>
                        <a:t> 200</a:t>
                      </a:r>
                    </a:p>
                    <a:p>
                      <a:pPr algn="ctr"/>
                      <a:r>
                        <a:rPr lang="en-GB" sz="1400" dirty="0" smtClean="0"/>
                        <a:t>50 – 100</a:t>
                      </a:r>
                    </a:p>
                    <a:p>
                      <a:pPr algn="ctr"/>
                      <a:r>
                        <a:rPr lang="en-GB" sz="1400" dirty="0" smtClean="0"/>
                        <a:t>100 – 200</a:t>
                      </a:r>
                    </a:p>
                    <a:p>
                      <a:pPr algn="ctr"/>
                      <a:r>
                        <a:rPr lang="en-GB" sz="1400" dirty="0" smtClean="0"/>
                        <a:t>250 – 500</a:t>
                      </a:r>
                    </a:p>
                    <a:p>
                      <a:pPr algn="ctr"/>
                      <a:r>
                        <a:rPr lang="en-GB" sz="1400" dirty="0" smtClean="0"/>
                        <a:t>80</a:t>
                      </a:r>
                    </a:p>
                    <a:p>
                      <a:pPr algn="ctr"/>
                      <a:r>
                        <a:rPr lang="en-GB" sz="1400" dirty="0" smtClean="0"/>
                        <a:t>100 – 200</a:t>
                      </a:r>
                    </a:p>
                    <a:p>
                      <a:pPr algn="ctr"/>
                      <a:r>
                        <a:rPr lang="en-GB" sz="1400" dirty="0" smtClean="0"/>
                        <a:t>100 – 200</a:t>
                      </a:r>
                    </a:p>
                    <a:p>
                      <a:pPr algn="ctr"/>
                      <a:r>
                        <a:rPr lang="en-GB" sz="1400" dirty="0" smtClean="0"/>
                        <a:t>110</a:t>
                      </a:r>
                    </a:p>
                    <a:p>
                      <a:pPr algn="ctr"/>
                      <a:r>
                        <a:rPr lang="en-GB" sz="1400" dirty="0" smtClean="0"/>
                        <a:t>400 - 800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&gt;200 – 400</a:t>
                      </a:r>
                    </a:p>
                    <a:p>
                      <a:pPr algn="ctr"/>
                      <a:r>
                        <a:rPr lang="en-GB" sz="1400" dirty="0" smtClean="0"/>
                        <a:t>&gt;100 – 200</a:t>
                      </a:r>
                    </a:p>
                    <a:p>
                      <a:pPr algn="ctr"/>
                      <a:r>
                        <a:rPr lang="en-GB" sz="1400" dirty="0" smtClean="0"/>
                        <a:t>&gt;200 – 400</a:t>
                      </a:r>
                    </a:p>
                    <a:p>
                      <a:pPr algn="ctr"/>
                      <a:r>
                        <a:rPr lang="en-GB" sz="1400" dirty="0" smtClean="0"/>
                        <a:t>&gt;500 –</a:t>
                      </a:r>
                      <a:r>
                        <a:rPr lang="en-GB" sz="1400" baseline="0" dirty="0" smtClean="0"/>
                        <a:t> 1000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&gt;80 – 160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&gt;200 – 400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&gt;200 – 500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&gt;220 – 440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&gt;800 - 1200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&gt;400</a:t>
                      </a:r>
                    </a:p>
                    <a:p>
                      <a:pPr algn="ctr"/>
                      <a:r>
                        <a:rPr lang="en-GB" sz="1400" dirty="0" smtClean="0"/>
                        <a:t>&gt;200</a:t>
                      </a:r>
                    </a:p>
                    <a:p>
                      <a:pPr algn="ctr"/>
                      <a:r>
                        <a:rPr lang="en-GB" sz="1400" dirty="0" smtClean="0"/>
                        <a:t>&gt;400</a:t>
                      </a:r>
                    </a:p>
                    <a:p>
                      <a:pPr algn="ctr"/>
                      <a:r>
                        <a:rPr lang="en-GB" sz="1400" dirty="0" smtClean="0"/>
                        <a:t>&gt;1000</a:t>
                      </a:r>
                    </a:p>
                    <a:p>
                      <a:pPr algn="ctr"/>
                      <a:r>
                        <a:rPr lang="en-GB" sz="1400" dirty="0" smtClean="0"/>
                        <a:t>&gt;160</a:t>
                      </a:r>
                    </a:p>
                    <a:p>
                      <a:pPr algn="ctr"/>
                      <a:r>
                        <a:rPr lang="en-GB" sz="1400" dirty="0" smtClean="0"/>
                        <a:t>&gt;400</a:t>
                      </a:r>
                    </a:p>
                    <a:p>
                      <a:pPr algn="ctr"/>
                      <a:r>
                        <a:rPr lang="en-GB" sz="1400" dirty="0" smtClean="0"/>
                        <a:t>&gt;500</a:t>
                      </a:r>
                    </a:p>
                    <a:p>
                      <a:pPr algn="ctr"/>
                      <a:r>
                        <a:rPr lang="en-GB" sz="1400" dirty="0" smtClean="0"/>
                        <a:t>&gt;440</a:t>
                      </a:r>
                    </a:p>
                    <a:p>
                      <a:pPr algn="ctr"/>
                      <a:r>
                        <a:rPr lang="en-GB" sz="1400" dirty="0" smtClean="0"/>
                        <a:t>&gt;1200</a:t>
                      </a:r>
                      <a:endParaRPr lang="en-GB" sz="1400" dirty="0"/>
                    </a:p>
                  </a:txBody>
                  <a:tcPr/>
                </a:tc>
              </a:tr>
              <a:tr h="443727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CFC: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chlorofluoorocarbon</a:t>
                      </a:r>
                      <a:r>
                        <a:rPr lang="en-GB" sz="1200" baseline="0" dirty="0" smtClean="0"/>
                        <a:t> propellant; DPI: dry powder inhaler;</a:t>
                      </a:r>
                    </a:p>
                    <a:p>
                      <a:r>
                        <a:rPr lang="en-GB" sz="1200" baseline="0" dirty="0" smtClean="0"/>
                        <a:t>HFA: </a:t>
                      </a:r>
                      <a:r>
                        <a:rPr lang="en-GB" sz="1200" baseline="0" dirty="0" err="1" smtClean="0"/>
                        <a:t>hydrofluoroalkane</a:t>
                      </a:r>
                      <a:r>
                        <a:rPr lang="en-GB" sz="1200" baseline="0" dirty="0" smtClean="0"/>
                        <a:t> propellant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54981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Sumber</a:t>
                      </a:r>
                      <a:r>
                        <a:rPr lang="en-GB" sz="1200" dirty="0" smtClean="0"/>
                        <a:t>: GINA 2015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63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err="1" smtClean="0"/>
              <a:t>Jenjang</a:t>
            </a:r>
            <a:r>
              <a:rPr lang="en-GB" sz="1800" dirty="0" smtClean="0"/>
              <a:t> </a:t>
            </a:r>
            <a:r>
              <a:rPr lang="en-GB" sz="1800" dirty="0" err="1" smtClean="0"/>
              <a:t>tatalaksana</a:t>
            </a:r>
            <a:r>
              <a:rPr lang="en-GB" sz="1800" dirty="0" smtClean="0"/>
              <a:t> </a:t>
            </a:r>
            <a:r>
              <a:rPr lang="en-GB" sz="1800" dirty="0" err="1" smtClean="0"/>
              <a:t>asma</a:t>
            </a:r>
            <a:r>
              <a:rPr lang="en-GB" sz="1800" dirty="0" smtClean="0"/>
              <a:t> </a:t>
            </a:r>
            <a:r>
              <a:rPr lang="en-GB" sz="1800" dirty="0" err="1" smtClean="0"/>
              <a:t>jangka</a:t>
            </a:r>
            <a:r>
              <a:rPr lang="en-GB" sz="1800" dirty="0" smtClean="0"/>
              <a:t> </a:t>
            </a:r>
            <a:r>
              <a:rPr lang="en-GB" sz="1800" dirty="0" err="1" smtClean="0"/>
              <a:t>panjang</a:t>
            </a:r>
            <a:r>
              <a:rPr lang="en-GB" sz="1800" dirty="0" smtClean="0"/>
              <a:t> </a:t>
            </a:r>
            <a:r>
              <a:rPr lang="en-GB" sz="1800" dirty="0" err="1" smtClean="0"/>
              <a:t>pada</a:t>
            </a:r>
            <a:r>
              <a:rPr lang="en-GB" sz="1800" dirty="0" smtClean="0"/>
              <a:t> </a:t>
            </a:r>
            <a:r>
              <a:rPr lang="en-GB" sz="1800" dirty="0" err="1" smtClean="0"/>
              <a:t>anak</a:t>
            </a:r>
            <a:r>
              <a:rPr lang="en-GB" sz="1800" dirty="0" smtClean="0"/>
              <a:t> </a:t>
            </a:r>
            <a:r>
              <a:rPr lang="en-GB" sz="1800" dirty="0" err="1" smtClean="0"/>
              <a:t>usia</a:t>
            </a:r>
            <a:r>
              <a:rPr lang="en-GB" sz="1800" dirty="0" smtClean="0"/>
              <a:t> &gt; 5 </a:t>
            </a:r>
            <a:r>
              <a:rPr lang="en-GB" sz="1800" dirty="0" err="1" smtClean="0"/>
              <a:t>tahun</a:t>
            </a:r>
            <a:endParaRPr lang="id-ID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1"/>
          <a:stretch/>
        </p:blipFill>
        <p:spPr bwMode="auto">
          <a:xfrm>
            <a:off x="457200" y="620688"/>
            <a:ext cx="8229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35</a:t>
            </a:fld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07504" y="4869160"/>
            <a:ext cx="31328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ICS: inhaled corticosteroids; LTRA: Leukotriene Receptor Antagonist; SABA: short acting beta </a:t>
            </a:r>
            <a:r>
              <a:rPr lang="en-GB" sz="1200" dirty="0" err="1" smtClean="0"/>
              <a:t>agonis</a:t>
            </a:r>
            <a:r>
              <a:rPr lang="en-GB" sz="1200" dirty="0" smtClean="0"/>
              <a:t>,; LABA: long acting beta agonist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854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Tatalaksana Non Medi</a:t>
            </a:r>
            <a:r>
              <a:rPr lang="en-GB" sz="3600" dirty="0" err="1" smtClean="0"/>
              <a:t>ka</a:t>
            </a:r>
            <a:r>
              <a:rPr lang="id-ID" sz="3600" dirty="0" smtClean="0"/>
              <a:t>mentosa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Program KIE ( Komunikasi, Informasi, Edukasi)</a:t>
            </a:r>
          </a:p>
          <a:p>
            <a:pPr marL="0" indent="0">
              <a:buNone/>
            </a:pPr>
            <a:r>
              <a:rPr lang="id-ID" dirty="0" smtClean="0"/>
              <a:t>1. Rencana Aksi Asma (RAA)/</a:t>
            </a:r>
            <a:r>
              <a:rPr lang="id-ID" i="1" dirty="0" smtClean="0"/>
              <a:t>Asthma Action Plan</a:t>
            </a:r>
            <a:r>
              <a:rPr lang="id-ID" dirty="0" smtClean="0"/>
              <a:t> (A</a:t>
            </a:r>
            <a:r>
              <a:rPr lang="en-GB" dirty="0" smtClean="0"/>
              <a:t>A</a:t>
            </a:r>
            <a:r>
              <a:rPr lang="id-ID" dirty="0" smtClean="0"/>
              <a:t>P)</a:t>
            </a:r>
          </a:p>
          <a:p>
            <a:pPr marL="0" indent="0">
              <a:buNone/>
            </a:pPr>
            <a:r>
              <a:rPr lang="id-ID" dirty="0" smtClean="0"/>
              <a:t>2. Kartu Aksi Asma (KAA)</a:t>
            </a:r>
          </a:p>
          <a:p>
            <a:pPr marL="0" indent="0">
              <a:buNone/>
            </a:pPr>
            <a:r>
              <a:rPr lang="id-ID" dirty="0" smtClean="0"/>
              <a:t>3. Penghindaran pencetus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06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r>
              <a:rPr lang="en-GB" sz="4000" dirty="0" smtClean="0"/>
              <a:t>Program KIE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/>
          </a:bodyPr>
          <a:lstStyle/>
          <a:p>
            <a:r>
              <a:rPr lang="id-ID" b="1" dirty="0" smtClean="0"/>
              <a:t>Tujuan</a:t>
            </a:r>
            <a:r>
              <a:rPr lang="en-GB" b="1" dirty="0" smtClean="0"/>
              <a:t> </a:t>
            </a:r>
            <a:r>
              <a:rPr lang="id-ID" b="1" dirty="0" smtClean="0"/>
              <a:t>:</a:t>
            </a:r>
            <a:r>
              <a:rPr lang="id-ID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</a:t>
            </a:r>
            <a:r>
              <a:rPr lang="id-ID" dirty="0" smtClean="0"/>
              <a:t>emberi informasi dan pelatihan yang sesuai terhadap pasien dan keluarganya untuk meningkatkan pengetahuan atau pemahaman, keterampilan, dan kepercayaan diri dalam mengenali gejala serangan asma, mengambil langkah-langkah yang sesuai, serta memotivasi dalam menghindari faktor-faktor pencetus, sehingga m</a:t>
            </a:r>
            <a:r>
              <a:rPr lang="en-GB" dirty="0" smtClean="0"/>
              <a:t>e</a:t>
            </a:r>
            <a:r>
              <a:rPr lang="id-ID" dirty="0" smtClean="0"/>
              <a:t>ningkatkan keraturan terhadap rencana rencana pengobatan yang sudah ditetapkan serta pada akhirnya mampu meningkatkan kemandirian dalam tatalaksana asma yang lebih baik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4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/>
              <a:t>1</a:t>
            </a:r>
            <a:r>
              <a:rPr lang="id-ID" sz="3600" dirty="0" smtClean="0"/>
              <a:t>. Rencana aksi asma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/>
              <a:buChar char="à"/>
            </a:pPr>
            <a:r>
              <a:rPr lang="id-ID" dirty="0" smtClean="0"/>
              <a:t>RAA berisi catatan harian asma yang diisi setiap hari untuk memonitor, keadaan tidur malam, gejala asma, aktivitas, dahak, </a:t>
            </a:r>
            <a:r>
              <a:rPr lang="en-GB" i="1" dirty="0" smtClean="0"/>
              <a:t>peak flow rate</a:t>
            </a:r>
            <a:r>
              <a:rPr lang="id-ID" dirty="0" smtClean="0"/>
              <a:t>, pemakaian obat harian dan penggunaan inhaler</a:t>
            </a:r>
            <a:endParaRPr lang="en-GB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</a:t>
            </a:r>
            <a:r>
              <a:rPr lang="en-GB" dirty="0" smtClean="0">
                <a:sym typeface="Wingdings" pitchFamily="2" charset="2"/>
              </a:rPr>
              <a:t> P</a:t>
            </a:r>
            <a:r>
              <a:rPr lang="id-ID" dirty="0" smtClean="0">
                <a:sym typeface="Wingdings" pitchFamily="2" charset="2"/>
              </a:rPr>
              <a:t>emantauan harian memakai 3 warna :</a:t>
            </a:r>
          </a:p>
          <a:p>
            <a:pPr marL="514350" indent="-514350">
              <a:buAutoNum type="arabicPeriod"/>
            </a:pPr>
            <a:r>
              <a:rPr lang="id-ID" dirty="0" smtClean="0">
                <a:sym typeface="Wingdings" pitchFamily="2" charset="2"/>
              </a:rPr>
              <a:t>Zona hijau (80-100%) dari nilai terbaik anak </a:t>
            </a:r>
          </a:p>
          <a:p>
            <a:pPr marL="514350" indent="-514350">
              <a:buAutoNum type="arabicPeriod"/>
            </a:pPr>
            <a:r>
              <a:rPr lang="id-ID" dirty="0" smtClean="0">
                <a:sym typeface="Wingdings" pitchFamily="2" charset="2"/>
              </a:rPr>
              <a:t>Zona kuning, menunjukkan APE (</a:t>
            </a:r>
            <a:r>
              <a:rPr lang="id-ID" i="1" dirty="0" smtClean="0">
                <a:sym typeface="Wingdings" pitchFamily="2" charset="2"/>
              </a:rPr>
              <a:t>Asthma of </a:t>
            </a:r>
            <a:r>
              <a:rPr lang="en-GB" i="1" dirty="0" smtClean="0">
                <a:sym typeface="Wingdings" pitchFamily="2" charset="2"/>
              </a:rPr>
              <a:t>P</a:t>
            </a:r>
            <a:r>
              <a:rPr lang="id-ID" i="1" dirty="0" smtClean="0">
                <a:sym typeface="Wingdings" pitchFamily="2" charset="2"/>
              </a:rPr>
              <a:t>hysical </a:t>
            </a:r>
            <a:r>
              <a:rPr lang="en-GB" i="1" dirty="0">
                <a:sym typeface="Wingdings" pitchFamily="2" charset="2"/>
              </a:rPr>
              <a:t>E</a:t>
            </a:r>
            <a:r>
              <a:rPr lang="id-ID" i="1" dirty="0" smtClean="0">
                <a:sym typeface="Wingdings" pitchFamily="2" charset="2"/>
              </a:rPr>
              <a:t>ffort)</a:t>
            </a:r>
            <a:r>
              <a:rPr lang="id-ID" dirty="0" smtClean="0">
                <a:sym typeface="Wingdings" pitchFamily="2" charset="2"/>
              </a:rPr>
              <a:t> 50-80%</a:t>
            </a:r>
          </a:p>
          <a:p>
            <a:pPr marL="514350" indent="-514350">
              <a:buAutoNum type="arabicPeriod"/>
            </a:pPr>
            <a:r>
              <a:rPr lang="id-ID" dirty="0" smtClean="0">
                <a:sym typeface="Wingdings" pitchFamily="2" charset="2"/>
              </a:rPr>
              <a:t>Zona merah, APE &lt; 50%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/>
              <a:t>2</a:t>
            </a:r>
            <a:r>
              <a:rPr lang="id-ID" sz="3600" dirty="0" smtClean="0"/>
              <a:t>. Kartu Aksi Asma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Berisi indentitas anak dan nomor telepon untuk dapat dihubungi bila terjadi kekambuhan, rencana tata kelola asma harian dan rencana saat darurat 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id-ID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Rencana tatakelola harian </a:t>
            </a:r>
            <a:r>
              <a:rPr lang="en-GB" dirty="0" smtClean="0">
                <a:sym typeface="Wingdings" pitchFamily="2" charset="2"/>
              </a:rPr>
              <a:t>b</a:t>
            </a:r>
            <a:r>
              <a:rPr lang="id-ID" dirty="0" smtClean="0">
                <a:sym typeface="Wingdings" pitchFamily="2" charset="2"/>
              </a:rPr>
              <a:t>erisi 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Identifikasi faktor pencetus asma 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Pengendalian lingkungan sekolah 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Monitor PFR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Rencana pengobatan harian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3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Epidemiologi 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Menurut </a:t>
            </a:r>
            <a:r>
              <a:rPr lang="id-ID" i="1" dirty="0" smtClean="0"/>
              <a:t>global disease burden, </a:t>
            </a:r>
            <a:r>
              <a:rPr lang="id-ID" dirty="0" smtClean="0"/>
              <a:t>kebanyakan terdapat di negara berkembang dengan pendapatan rendah.</a:t>
            </a:r>
          </a:p>
          <a:p>
            <a:r>
              <a:rPr lang="id-ID" dirty="0" smtClean="0"/>
              <a:t>Diperkirakan secara global, terdapat 334</a:t>
            </a:r>
            <a:r>
              <a:rPr lang="id-ID" i="1" dirty="0" smtClean="0"/>
              <a:t> </a:t>
            </a:r>
            <a:r>
              <a:rPr lang="id-ID" dirty="0" smtClean="0"/>
              <a:t>juta orang pasien asma di dunia.</a:t>
            </a:r>
            <a:r>
              <a:rPr lang="id-ID" i="1" dirty="0" smtClean="0"/>
              <a:t>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27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3. Penghindaran pencetus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Tungau debu rumah </a:t>
            </a:r>
          </a:p>
          <a:p>
            <a:r>
              <a:rPr lang="id-ID" dirty="0" smtClean="0"/>
              <a:t>Asap rokok </a:t>
            </a:r>
          </a:p>
          <a:p>
            <a:r>
              <a:rPr lang="id-ID" dirty="0" smtClean="0"/>
              <a:t>Kecoa </a:t>
            </a:r>
          </a:p>
          <a:p>
            <a:r>
              <a:rPr lang="id-ID" dirty="0" smtClean="0"/>
              <a:t>Serbuk sari/ pollen</a:t>
            </a:r>
          </a:p>
          <a:p>
            <a:r>
              <a:rPr lang="id-ID" dirty="0" smtClean="0"/>
              <a:t>Jamur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52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ASMA PADA ANAK BALITA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5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Diagnosis </a:t>
            </a:r>
            <a:r>
              <a:rPr lang="en-GB" sz="4000" dirty="0" err="1" smtClean="0"/>
              <a:t>asma</a:t>
            </a:r>
            <a:r>
              <a:rPr lang="en-GB" sz="4000" dirty="0" smtClean="0"/>
              <a:t> </a:t>
            </a:r>
            <a:r>
              <a:rPr lang="en-GB" sz="4000" dirty="0" err="1" smtClean="0"/>
              <a:t>pada</a:t>
            </a:r>
            <a:r>
              <a:rPr lang="en-GB" sz="4000" dirty="0" smtClean="0"/>
              <a:t> </a:t>
            </a:r>
            <a:r>
              <a:rPr lang="en-GB" sz="4000" dirty="0" err="1" smtClean="0"/>
              <a:t>anak</a:t>
            </a:r>
            <a:r>
              <a:rPr lang="en-GB" sz="4000" dirty="0" smtClean="0"/>
              <a:t> </a:t>
            </a:r>
            <a:r>
              <a:rPr lang="en-GB" sz="4000" dirty="0" err="1" smtClean="0"/>
              <a:t>balita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" y="534353"/>
            <a:ext cx="8046720" cy="484629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400" b="1" dirty="0" err="1" smtClean="0"/>
              <a:t>Skema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kemungkinan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asma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pada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anak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balita</a:t>
            </a:r>
            <a:r>
              <a:rPr lang="en-GB" sz="1400" b="1" dirty="0" smtClean="0"/>
              <a:t> (GINA, 2015)</a:t>
            </a:r>
            <a:endParaRPr lang="en-GB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42</a:t>
            </a:fld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395536" y="548680"/>
            <a:ext cx="2232248" cy="42484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err="1" smtClean="0">
                <a:solidFill>
                  <a:schemeClr val="tx1"/>
                </a:solidFill>
              </a:rPr>
              <a:t>Gejala</a:t>
            </a:r>
            <a:r>
              <a:rPr lang="en-GB" sz="1600" dirty="0" smtClean="0">
                <a:solidFill>
                  <a:schemeClr val="tx1"/>
                </a:solidFill>
              </a:rPr>
              <a:t> (</a:t>
            </a:r>
            <a:r>
              <a:rPr lang="en-GB" sz="1600" dirty="0" err="1" smtClean="0">
                <a:solidFill>
                  <a:schemeClr val="tx1"/>
                </a:solidFill>
              </a:rPr>
              <a:t>batuk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i="1" dirty="0" smtClean="0">
                <a:solidFill>
                  <a:schemeClr val="tx1"/>
                </a:solidFill>
              </a:rPr>
              <a:t>wheezing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</a:rPr>
              <a:t>sulit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bernapas</a:t>
            </a:r>
            <a:r>
              <a:rPr lang="en-GB" sz="1600" dirty="0" smtClean="0">
                <a:solidFill>
                  <a:schemeClr val="tx1"/>
                </a:solidFill>
              </a:rPr>
              <a:t>) ≤10 </a:t>
            </a:r>
            <a:r>
              <a:rPr lang="en-GB" sz="1600" dirty="0" err="1" smtClean="0">
                <a:solidFill>
                  <a:schemeClr val="tx1"/>
                </a:solidFill>
              </a:rPr>
              <a:t>hari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selama</a:t>
            </a:r>
            <a:r>
              <a:rPr lang="en-GB" sz="1600" dirty="0" smtClean="0">
                <a:solidFill>
                  <a:schemeClr val="tx1"/>
                </a:solidFill>
              </a:rPr>
              <a:t> IRA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2 – 3  episode/</a:t>
            </a:r>
            <a:r>
              <a:rPr lang="en-GB" sz="1600" dirty="0" err="1" smtClean="0">
                <a:solidFill>
                  <a:schemeClr val="tx1"/>
                </a:solidFill>
              </a:rPr>
              <a:t>tahun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err="1" smtClean="0">
                <a:solidFill>
                  <a:schemeClr val="tx1"/>
                </a:solidFill>
              </a:rPr>
              <a:t>Tidak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ada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gejala</a:t>
            </a:r>
            <a:r>
              <a:rPr lang="en-GB" sz="1600" dirty="0" smtClean="0">
                <a:solidFill>
                  <a:schemeClr val="tx1"/>
                </a:solidFill>
              </a:rPr>
              <a:t> di </a:t>
            </a:r>
            <a:r>
              <a:rPr lang="en-GB" sz="1600" dirty="0" err="1" smtClean="0">
                <a:solidFill>
                  <a:schemeClr val="tx1"/>
                </a:solidFill>
              </a:rPr>
              <a:t>antara</a:t>
            </a:r>
            <a:r>
              <a:rPr lang="en-GB" sz="1600" dirty="0" smtClean="0">
                <a:solidFill>
                  <a:schemeClr val="tx1"/>
                </a:solidFill>
              </a:rPr>
              <a:t> episode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err="1" smtClean="0">
                <a:solidFill>
                  <a:schemeClr val="tx1"/>
                </a:solidFill>
              </a:rPr>
              <a:t>Alergi</a:t>
            </a:r>
            <a:r>
              <a:rPr lang="en-GB" sz="1600" dirty="0" smtClean="0">
                <a:solidFill>
                  <a:schemeClr val="tx1"/>
                </a:solidFill>
              </a:rPr>
              <a:t>/</a:t>
            </a:r>
            <a:r>
              <a:rPr lang="en-GB" sz="1600" dirty="0" err="1" smtClean="0">
                <a:solidFill>
                  <a:schemeClr val="tx1"/>
                </a:solidFill>
              </a:rPr>
              <a:t>atopi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pada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pasien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</a:rPr>
              <a:t>riwayat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asma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pada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keluarga</a:t>
            </a:r>
            <a:r>
              <a:rPr lang="en-GB" sz="1600" dirty="0" smtClean="0">
                <a:solidFill>
                  <a:schemeClr val="tx1"/>
                </a:solidFill>
              </a:rPr>
              <a:t> (-)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MUNGKIN BUKAN ASMA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7864" y="548680"/>
            <a:ext cx="2304256" cy="42484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tx1"/>
                </a:solidFill>
              </a:rPr>
              <a:t>Gejala</a:t>
            </a:r>
            <a:r>
              <a:rPr lang="en-GB" sz="1400" dirty="0" smtClean="0">
                <a:solidFill>
                  <a:schemeClr val="tx1"/>
                </a:solidFill>
              </a:rPr>
              <a:t> (</a:t>
            </a:r>
            <a:r>
              <a:rPr lang="en-GB" sz="1400" dirty="0" err="1" smtClean="0">
                <a:solidFill>
                  <a:schemeClr val="tx1"/>
                </a:solidFill>
              </a:rPr>
              <a:t>batuk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i="1" dirty="0" smtClean="0">
                <a:solidFill>
                  <a:schemeClr val="tx1"/>
                </a:solidFill>
              </a:rPr>
              <a:t>wheezing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22" dirty="0" err="1" smtClean="0">
                <a:solidFill>
                  <a:schemeClr val="tx1"/>
                </a:solidFill>
              </a:rPr>
              <a:t>sulit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bernapas</a:t>
            </a:r>
            <a:r>
              <a:rPr lang="en-GB" sz="1400" dirty="0" smtClean="0">
                <a:solidFill>
                  <a:schemeClr val="tx1"/>
                </a:solidFill>
              </a:rPr>
              <a:t>) &gt;10 </a:t>
            </a:r>
            <a:r>
              <a:rPr lang="en-GB" sz="1400" dirty="0" err="1" smtClean="0">
                <a:solidFill>
                  <a:schemeClr val="tx1"/>
                </a:solidFill>
              </a:rPr>
              <a:t>hari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selama</a:t>
            </a:r>
            <a:r>
              <a:rPr lang="en-GB" sz="1400" dirty="0" smtClean="0">
                <a:solidFill>
                  <a:schemeClr val="tx1"/>
                </a:solidFill>
              </a:rPr>
              <a:t> IRA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&gt;</a:t>
            </a:r>
            <a:r>
              <a:rPr lang="en-GB" sz="1400" dirty="0" smtClean="0">
                <a:solidFill>
                  <a:schemeClr val="tx1"/>
                </a:solidFill>
              </a:rPr>
              <a:t>3  episode/</a:t>
            </a:r>
            <a:r>
              <a:rPr lang="en-GB" sz="1400" dirty="0" err="1" smtClean="0">
                <a:solidFill>
                  <a:schemeClr val="tx1"/>
                </a:solidFill>
              </a:rPr>
              <a:t>tahun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</a:rPr>
              <a:t>atau</a:t>
            </a:r>
            <a:r>
              <a:rPr lang="en-GB" sz="1400" dirty="0" smtClean="0">
                <a:solidFill>
                  <a:schemeClr val="tx1"/>
                </a:solidFill>
              </a:rPr>
              <a:t> episode </a:t>
            </a:r>
            <a:r>
              <a:rPr lang="en-GB" sz="1400" dirty="0" err="1" smtClean="0">
                <a:solidFill>
                  <a:schemeClr val="tx1"/>
                </a:solidFill>
              </a:rPr>
              <a:t>berat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dan</a:t>
            </a:r>
            <a:r>
              <a:rPr lang="en-GB" sz="1400" dirty="0" smtClean="0">
                <a:solidFill>
                  <a:schemeClr val="tx1"/>
                </a:solidFill>
              </a:rPr>
              <a:t>/</a:t>
            </a:r>
            <a:r>
              <a:rPr lang="en-GB" sz="1400" dirty="0" err="1" smtClean="0">
                <a:solidFill>
                  <a:schemeClr val="tx1"/>
                </a:solidFill>
              </a:rPr>
              <a:t>atau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perburukan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malam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hari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Di </a:t>
            </a:r>
            <a:r>
              <a:rPr lang="en-GB" sz="1400" dirty="0" err="1" smtClean="0">
                <a:solidFill>
                  <a:schemeClr val="tx1"/>
                </a:solidFill>
              </a:rPr>
              <a:t>antara</a:t>
            </a:r>
            <a:r>
              <a:rPr lang="en-GB" sz="1400" dirty="0" smtClean="0">
                <a:solidFill>
                  <a:schemeClr val="tx1"/>
                </a:solidFill>
              </a:rPr>
              <a:t> episode </a:t>
            </a:r>
            <a:r>
              <a:rPr lang="en-GB" sz="1400" dirty="0" err="1" smtClean="0">
                <a:solidFill>
                  <a:schemeClr val="tx1"/>
                </a:solidFill>
              </a:rPr>
              <a:t>anak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mungkin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batuk</a:t>
            </a:r>
            <a:r>
              <a:rPr lang="en-GB" sz="1400" dirty="0" smtClean="0">
                <a:solidFill>
                  <a:schemeClr val="tx1"/>
                </a:solidFill>
              </a:rPr>
              <a:t>, wheezing </a:t>
            </a:r>
            <a:r>
              <a:rPr lang="en-GB" sz="1400" dirty="0" err="1" smtClean="0">
                <a:solidFill>
                  <a:schemeClr val="tx1"/>
                </a:solidFill>
              </a:rPr>
              <a:t>atau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sulit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bernapas</a:t>
            </a:r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err="1" smtClean="0">
                <a:solidFill>
                  <a:schemeClr val="tx1"/>
                </a:solidFill>
              </a:rPr>
              <a:t>Alergi</a:t>
            </a:r>
            <a:r>
              <a:rPr lang="en-GB" sz="1400" dirty="0" smtClean="0">
                <a:solidFill>
                  <a:schemeClr val="tx1"/>
                </a:solidFill>
              </a:rPr>
              <a:t>/</a:t>
            </a:r>
            <a:r>
              <a:rPr lang="en-GB" sz="1400" dirty="0" err="1" smtClean="0">
                <a:solidFill>
                  <a:schemeClr val="tx1"/>
                </a:solidFill>
              </a:rPr>
              <a:t>atopi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pada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pasien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</a:rPr>
              <a:t>riwayat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asma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pada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keluarga</a:t>
            </a:r>
            <a:r>
              <a:rPr lang="en-GB" sz="1400" dirty="0" smtClean="0">
                <a:solidFill>
                  <a:schemeClr val="tx1"/>
                </a:solidFill>
              </a:rPr>
              <a:t> (+/-)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MUNGKIN ASMA</a:t>
            </a:r>
            <a:endParaRPr lang="en-GB" sz="1600" b="1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00192" y="476672"/>
            <a:ext cx="2232248" cy="4320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Gejala</a:t>
            </a:r>
            <a:r>
              <a:rPr lang="en-GB" sz="1400" dirty="0" smtClean="0">
                <a:solidFill>
                  <a:schemeClr val="bg1"/>
                </a:solidFill>
              </a:rPr>
              <a:t> (</a:t>
            </a:r>
            <a:r>
              <a:rPr lang="en-GB" sz="1400" dirty="0" err="1" smtClean="0">
                <a:solidFill>
                  <a:schemeClr val="bg1"/>
                </a:solidFill>
              </a:rPr>
              <a:t>batuk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i="1" dirty="0" smtClean="0">
                <a:solidFill>
                  <a:schemeClr val="bg1"/>
                </a:solidFill>
              </a:rPr>
              <a:t>wheezing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sulit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bernapas</a:t>
            </a:r>
            <a:r>
              <a:rPr lang="en-GB" sz="1400" dirty="0" smtClean="0">
                <a:solidFill>
                  <a:schemeClr val="bg1"/>
                </a:solidFill>
              </a:rPr>
              <a:t>) &gt;10 </a:t>
            </a:r>
            <a:r>
              <a:rPr lang="en-GB" sz="1400" dirty="0" err="1" smtClean="0">
                <a:solidFill>
                  <a:schemeClr val="bg1"/>
                </a:solidFill>
              </a:rPr>
              <a:t>hari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selama</a:t>
            </a:r>
            <a:r>
              <a:rPr lang="en-GB" sz="1400" dirty="0" smtClean="0">
                <a:solidFill>
                  <a:schemeClr val="bg1"/>
                </a:solidFill>
              </a:rPr>
              <a:t> IRA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&gt;</a:t>
            </a:r>
            <a:r>
              <a:rPr lang="en-GB" sz="1400" dirty="0" smtClean="0">
                <a:solidFill>
                  <a:schemeClr val="bg1"/>
                </a:solidFill>
              </a:rPr>
              <a:t>3  episode/</a:t>
            </a:r>
            <a:r>
              <a:rPr lang="en-GB" sz="1400" dirty="0" err="1" smtClean="0">
                <a:solidFill>
                  <a:schemeClr val="bg1"/>
                </a:solidFill>
              </a:rPr>
              <a:t>tahun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atau</a:t>
            </a:r>
            <a:r>
              <a:rPr lang="en-GB" sz="1400" dirty="0" smtClean="0">
                <a:solidFill>
                  <a:schemeClr val="bg1"/>
                </a:solidFill>
              </a:rPr>
              <a:t> episode </a:t>
            </a:r>
            <a:r>
              <a:rPr lang="en-GB" sz="1400" dirty="0" err="1" smtClean="0">
                <a:solidFill>
                  <a:schemeClr val="bg1"/>
                </a:solidFill>
              </a:rPr>
              <a:t>berat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dan</a:t>
            </a:r>
            <a:r>
              <a:rPr lang="en-GB" sz="1400" dirty="0" smtClean="0">
                <a:solidFill>
                  <a:schemeClr val="bg1"/>
                </a:solidFill>
              </a:rPr>
              <a:t>/</a:t>
            </a:r>
            <a:r>
              <a:rPr lang="en-GB" sz="1400" dirty="0" err="1" smtClean="0">
                <a:solidFill>
                  <a:schemeClr val="bg1"/>
                </a:solidFill>
              </a:rPr>
              <a:t>atau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perburukan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malam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hari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Di </a:t>
            </a:r>
            <a:r>
              <a:rPr lang="en-GB" sz="1400" dirty="0" err="1" smtClean="0">
                <a:solidFill>
                  <a:schemeClr val="bg1"/>
                </a:solidFill>
              </a:rPr>
              <a:t>antara</a:t>
            </a:r>
            <a:r>
              <a:rPr lang="en-GB" sz="1400" dirty="0" smtClean="0">
                <a:solidFill>
                  <a:schemeClr val="bg1"/>
                </a:solidFill>
              </a:rPr>
              <a:t> episode </a:t>
            </a:r>
            <a:r>
              <a:rPr lang="en-GB" sz="1400" dirty="0" err="1" smtClean="0">
                <a:solidFill>
                  <a:schemeClr val="bg1"/>
                </a:solidFill>
              </a:rPr>
              <a:t>anak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mungkin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batuk</a:t>
            </a:r>
            <a:r>
              <a:rPr lang="en-GB" sz="1400" dirty="0" smtClean="0">
                <a:solidFill>
                  <a:schemeClr val="bg1"/>
                </a:solidFill>
              </a:rPr>
              <a:t>, wheezing </a:t>
            </a:r>
            <a:r>
              <a:rPr lang="en-GB" sz="1400" dirty="0" err="1" smtClean="0">
                <a:solidFill>
                  <a:schemeClr val="bg1"/>
                </a:solidFill>
              </a:rPr>
              <a:t>atau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sulit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bernapas</a:t>
            </a:r>
            <a:endParaRPr lang="en-GB" sz="1400" dirty="0" smtClean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Alergi</a:t>
            </a:r>
            <a:r>
              <a:rPr lang="en-GB" sz="1400" dirty="0" smtClean="0">
                <a:solidFill>
                  <a:schemeClr val="bg1"/>
                </a:solidFill>
              </a:rPr>
              <a:t>/</a:t>
            </a:r>
            <a:r>
              <a:rPr lang="en-GB" sz="1400" dirty="0" err="1" smtClean="0">
                <a:solidFill>
                  <a:schemeClr val="bg1"/>
                </a:solidFill>
              </a:rPr>
              <a:t>atopi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pada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pasien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riwayat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asma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pada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keluarga</a:t>
            </a:r>
            <a:r>
              <a:rPr lang="en-GB" sz="1400" dirty="0" smtClean="0">
                <a:solidFill>
                  <a:schemeClr val="bg1"/>
                </a:solidFill>
              </a:rPr>
              <a:t> (+)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SANGAT MUNGKIN ASMA</a:t>
            </a:r>
            <a:endParaRPr lang="en-GB" sz="1600" b="1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27784" y="2564904"/>
            <a:ext cx="432048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5652120" y="2564904"/>
            <a:ext cx="432048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>
            <a:off x="3059832" y="3284984"/>
            <a:ext cx="288032" cy="21602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6012160" y="3284984"/>
            <a:ext cx="288032" cy="21602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27235"/>
              </p:ext>
            </p:extLst>
          </p:nvPr>
        </p:nvGraphicFramePr>
        <p:xfrm>
          <a:off x="762000" y="404664"/>
          <a:ext cx="7543800" cy="4973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3936"/>
                <a:gridCol w="43098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Gambaran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Klinis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Karakteristik</a:t>
                      </a:r>
                      <a:r>
                        <a:rPr lang="en-GB" dirty="0" smtClean="0"/>
                        <a:t> yang </a:t>
                      </a:r>
                      <a:r>
                        <a:rPr lang="en-GB" dirty="0" err="1" smtClean="0"/>
                        <a:t>mendukung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asma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Batuk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err="1" smtClean="0"/>
                        <a:t>Batuk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berulang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atau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persisten</a:t>
                      </a:r>
                      <a:r>
                        <a:rPr lang="en-GB" sz="1400" dirty="0" smtClean="0"/>
                        <a:t> non-</a:t>
                      </a:r>
                      <a:r>
                        <a:rPr lang="en-GB" sz="1400" dirty="0" err="1" smtClean="0"/>
                        <a:t>produktif</a:t>
                      </a:r>
                      <a:r>
                        <a:rPr lang="en-GB" sz="1400" dirty="0" smtClean="0"/>
                        <a:t> yang </a:t>
                      </a:r>
                      <a:r>
                        <a:rPr lang="en-GB" sz="1400" dirty="0" err="1" smtClean="0"/>
                        <a:t>dirasakan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lebih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berat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pada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malam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hari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disertai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dengan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i="1" baseline="0" dirty="0" smtClean="0"/>
                        <a:t>wheezing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dan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sesak</a:t>
                      </a:r>
                      <a:r>
                        <a:rPr lang="en-GB" sz="1400" baseline="0" dirty="0" smtClean="0"/>
                        <a:t>. </a:t>
                      </a:r>
                      <a:r>
                        <a:rPr lang="en-GB" sz="1400" baseline="0" dirty="0" err="1" smtClean="0"/>
                        <a:t>Batuk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terjadi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pada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saat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aktivitas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tertawa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menangis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terpajan</a:t>
                      </a:r>
                      <a:r>
                        <a:rPr lang="en-GB" sz="1400" baseline="0" dirty="0" smtClean="0"/>
                        <a:t> asap </a:t>
                      </a:r>
                      <a:r>
                        <a:rPr lang="en-GB" sz="1400" baseline="0" dirty="0" err="1" smtClean="0"/>
                        <a:t>rokok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tanpa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infeksi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respiratori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Wheezing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err="1" smtClean="0"/>
                        <a:t>Terjadi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berulang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pada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saat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tidur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dicetuskan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infeksi</a:t>
                      </a:r>
                      <a:r>
                        <a:rPr lang="en-GB" sz="1400" baseline="0" dirty="0" smtClean="0"/>
                        <a:t> virus, </a:t>
                      </a:r>
                      <a:r>
                        <a:rPr lang="en-GB" sz="1400" baseline="0" dirty="0" err="1" smtClean="0"/>
                        <a:t>aktivitas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tertawa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menangis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terpajan</a:t>
                      </a:r>
                      <a:r>
                        <a:rPr lang="en-GB" sz="1400" baseline="0" dirty="0" smtClean="0"/>
                        <a:t> asap </a:t>
                      </a:r>
                      <a:r>
                        <a:rPr lang="en-GB" sz="1400" baseline="0" dirty="0" err="1" smtClean="0"/>
                        <a:t>rokok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polusiair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aseline="0" dirty="0" err="1" smtClean="0"/>
                        <a:t>dalam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ruangan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atau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luar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ruangan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Kesulitan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bernapas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Terjadi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pada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saat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demam</a:t>
                      </a:r>
                      <a:r>
                        <a:rPr lang="en-GB" sz="1400" dirty="0" smtClean="0"/>
                        <a:t>, </a:t>
                      </a:r>
                      <a:r>
                        <a:rPr lang="en-GB" sz="1400" dirty="0" err="1" smtClean="0"/>
                        <a:t>aktivitas</a:t>
                      </a:r>
                      <a:r>
                        <a:rPr lang="en-GB" sz="1400" dirty="0" smtClean="0"/>
                        <a:t>, </a:t>
                      </a:r>
                      <a:r>
                        <a:rPr lang="en-GB" sz="1400" dirty="0" err="1" smtClean="0"/>
                        <a:t>tertawa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atau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menangis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Aktivitas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terbatas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Tidak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dapat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berlari</a:t>
                      </a:r>
                      <a:r>
                        <a:rPr lang="en-GB" sz="1400" dirty="0" smtClean="0"/>
                        <a:t>, </a:t>
                      </a:r>
                      <a:r>
                        <a:rPr lang="en-GB" sz="1400" dirty="0" err="1" smtClean="0"/>
                        <a:t>bermain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atau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tertawa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dengan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intensitas</a:t>
                      </a:r>
                      <a:r>
                        <a:rPr lang="en-GB" sz="1400" dirty="0" smtClean="0"/>
                        <a:t> yang </a:t>
                      </a:r>
                      <a:r>
                        <a:rPr lang="en-GB" sz="1400" dirty="0" err="1" smtClean="0"/>
                        <a:t>sama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dengan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anak</a:t>
                      </a:r>
                      <a:r>
                        <a:rPr lang="en-GB" sz="1400" dirty="0" smtClean="0"/>
                        <a:t> lain, </a:t>
                      </a:r>
                      <a:r>
                        <a:rPr lang="en-GB" sz="1400" dirty="0" err="1" smtClean="0"/>
                        <a:t>mudah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lelah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pada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saat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jalan</a:t>
                      </a:r>
                      <a:r>
                        <a:rPr lang="en-GB" sz="1400" dirty="0" smtClean="0"/>
                        <a:t> (</a:t>
                      </a:r>
                      <a:r>
                        <a:rPr lang="en-GB" sz="1400" dirty="0" err="1" smtClean="0"/>
                        <a:t>selalu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ingin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digendong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Riwayat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keluarga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Penyakit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alergi</a:t>
                      </a:r>
                      <a:r>
                        <a:rPr lang="en-GB" sz="1400" dirty="0" smtClean="0"/>
                        <a:t> lain (dermatitis </a:t>
                      </a:r>
                      <a:r>
                        <a:rPr lang="en-GB" sz="1400" dirty="0" err="1" smtClean="0"/>
                        <a:t>atopi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rinitis</a:t>
                      </a:r>
                      <a:r>
                        <a:rPr lang="en-GB" sz="1400" dirty="0" smtClean="0"/>
                        <a:t>)</a:t>
                      </a:r>
                    </a:p>
                    <a:p>
                      <a:r>
                        <a:rPr lang="en-GB" sz="1400" dirty="0" err="1" smtClean="0"/>
                        <a:t>Asma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pada</a:t>
                      </a:r>
                      <a:r>
                        <a:rPr lang="en-GB" sz="1400" dirty="0" smtClean="0"/>
                        <a:t>  </a:t>
                      </a:r>
                      <a:r>
                        <a:rPr lang="en-GB" sz="1400" dirty="0" err="1" smtClean="0"/>
                        <a:t>otang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tua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atau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saudara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kandung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Uji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terapi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dengan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="1" dirty="0" smtClean="0"/>
                        <a:t>steroid </a:t>
                      </a:r>
                      <a:r>
                        <a:rPr lang="en-GB" sz="1400" b="1" dirty="0" err="1" smtClean="0"/>
                        <a:t>inhalasi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dosis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rendah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pemberian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agonis</a:t>
                      </a:r>
                      <a:r>
                        <a:rPr lang="en-GB" sz="1400" dirty="0" smtClean="0"/>
                        <a:t>  </a:t>
                      </a:r>
                      <a:r>
                        <a:rPr lang="id-ID" sz="1400" dirty="0" smtClean="0"/>
                        <a:t>ẞ2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kerja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pendek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="1" dirty="0" err="1" smtClean="0"/>
                        <a:t>bila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diperlukan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Klinis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membaik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selama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="1" dirty="0" smtClean="0"/>
                        <a:t>2-3 </a:t>
                      </a:r>
                      <a:r>
                        <a:rPr lang="en-GB" sz="1400" b="1" dirty="0" err="1" smtClean="0"/>
                        <a:t>bulan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dengan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obat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pengendali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memburuk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ketika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pengobatan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dihentikan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198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Penilaian</a:t>
            </a:r>
            <a:r>
              <a:rPr lang="en-GB" sz="2800" dirty="0" smtClean="0"/>
              <a:t> </a:t>
            </a:r>
            <a:r>
              <a:rPr lang="en-GB" sz="2800" dirty="0" err="1" smtClean="0"/>
              <a:t>tingkat</a:t>
            </a:r>
            <a:r>
              <a:rPr lang="en-GB" sz="2800" dirty="0" smtClean="0"/>
              <a:t> </a:t>
            </a:r>
            <a:r>
              <a:rPr lang="en-GB" sz="2800" dirty="0" err="1" smtClean="0"/>
              <a:t>keparahan</a:t>
            </a:r>
            <a:r>
              <a:rPr lang="en-GB" sz="2800" dirty="0" smtClean="0"/>
              <a:t> </a:t>
            </a:r>
            <a:r>
              <a:rPr lang="en-GB" sz="2800" dirty="0" err="1" smtClean="0"/>
              <a:t>serangan</a:t>
            </a:r>
            <a:r>
              <a:rPr lang="en-GB" sz="2800" dirty="0" smtClean="0"/>
              <a:t> </a:t>
            </a:r>
            <a:r>
              <a:rPr lang="en-GB" sz="2800" dirty="0" err="1" smtClean="0"/>
              <a:t>asma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77177"/>
              </p:ext>
            </p:extLst>
          </p:nvPr>
        </p:nvGraphicFramePr>
        <p:xfrm>
          <a:off x="762000" y="1230744"/>
          <a:ext cx="7543800" cy="313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/>
                <a:gridCol w="2015480"/>
                <a:gridCol w="3013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Gejala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Ringan-sedang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Berat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mengancam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nyawa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Kesadaran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terganggu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Agitasi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bingung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atau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mengantuk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Saturasi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oksigen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≥ 94%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90%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Berbicara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 </a:t>
                      </a:r>
                      <a:r>
                        <a:rPr lang="en-GB" dirty="0" err="1" smtClean="0"/>
                        <a:t>kalimat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 kata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Frekuensi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nadi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100x/</a:t>
                      </a:r>
                      <a:r>
                        <a:rPr lang="en-GB" dirty="0" err="1" smtClean="0"/>
                        <a:t>menit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&gt;200x/</a:t>
                      </a:r>
                      <a:r>
                        <a:rPr lang="en-GB" dirty="0" err="1" smtClean="0"/>
                        <a:t>menit</a:t>
                      </a:r>
                      <a:r>
                        <a:rPr lang="en-GB" dirty="0" smtClean="0"/>
                        <a:t> (0-3 </a:t>
                      </a:r>
                      <a:r>
                        <a:rPr lang="en-GB" dirty="0" err="1" smtClean="0"/>
                        <a:t>tahun</a:t>
                      </a:r>
                      <a:r>
                        <a:rPr lang="en-GB" dirty="0" smtClean="0"/>
                        <a:t>)</a:t>
                      </a:r>
                    </a:p>
                    <a:p>
                      <a:r>
                        <a:rPr lang="en-GB" dirty="0" smtClean="0"/>
                        <a:t>&gt;180x/</a:t>
                      </a:r>
                      <a:r>
                        <a:rPr lang="en-GB" dirty="0" err="1" smtClean="0"/>
                        <a:t>menit</a:t>
                      </a:r>
                      <a:r>
                        <a:rPr lang="en-GB" baseline="0" dirty="0" smtClean="0"/>
                        <a:t> (4-5 </a:t>
                      </a:r>
                      <a:r>
                        <a:rPr lang="en-GB" baseline="0" dirty="0" err="1" smtClean="0"/>
                        <a:t>tahun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Sianosis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sentral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Tidak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Mungkin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ada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Intensitas</a:t>
                      </a:r>
                      <a:r>
                        <a:rPr lang="en-GB" dirty="0" smtClean="0"/>
                        <a:t> </a:t>
                      </a:r>
                      <a:r>
                        <a:rPr lang="en-GB" i="1" dirty="0" smtClean="0"/>
                        <a:t>wheezing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Variasi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Suara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napas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mungkin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lemah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0619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60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7032"/>
            <a:ext cx="6781800" cy="216024"/>
          </a:xfrm>
        </p:spPr>
        <p:txBody>
          <a:bodyPr>
            <a:normAutofit fontScale="90000"/>
          </a:bodyPr>
          <a:lstStyle/>
          <a:p>
            <a:r>
              <a:rPr lang="en-GB" sz="1200" dirty="0" err="1" smtClean="0"/>
              <a:t>Sumber</a:t>
            </a:r>
            <a:r>
              <a:rPr lang="en-GB" sz="1200" dirty="0" smtClean="0"/>
              <a:t>: GINA, 2015</a:t>
            </a:r>
            <a:endParaRPr lang="en-GB" sz="1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91989"/>
              </p:ext>
            </p:extLst>
          </p:nvPr>
        </p:nvGraphicFramePr>
        <p:xfrm>
          <a:off x="755576" y="1700808"/>
          <a:ext cx="74062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104"/>
                <a:gridCol w="3703104"/>
              </a:tblGrid>
              <a:tr h="189685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Obat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Dosis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rendah</a:t>
                      </a:r>
                      <a:r>
                        <a:rPr lang="en-GB" dirty="0" smtClean="0"/>
                        <a:t> per </a:t>
                      </a:r>
                      <a:r>
                        <a:rPr lang="en-GB" dirty="0" err="1" smtClean="0"/>
                        <a:t>hari</a:t>
                      </a:r>
                      <a:r>
                        <a:rPr lang="en-GB" dirty="0" smtClean="0"/>
                        <a:t> (mcg)</a:t>
                      </a:r>
                      <a:endParaRPr lang="en-GB" dirty="0"/>
                    </a:p>
                  </a:txBody>
                  <a:tcPr/>
                </a:tc>
              </a:tr>
              <a:tr h="608031"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Beclomethasone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dipropionate</a:t>
                      </a:r>
                      <a:r>
                        <a:rPr lang="en-GB" dirty="0" smtClean="0"/>
                        <a:t> (HFA)</a:t>
                      </a:r>
                    </a:p>
                    <a:p>
                      <a:pPr algn="l"/>
                      <a:r>
                        <a:rPr lang="en-GB" dirty="0" smtClean="0"/>
                        <a:t>Budesonide MDI + spacer</a:t>
                      </a:r>
                    </a:p>
                    <a:p>
                      <a:pPr algn="l"/>
                      <a:r>
                        <a:rPr lang="en-GB" dirty="0" err="1" smtClean="0"/>
                        <a:t>Nebulisasi</a:t>
                      </a:r>
                      <a:r>
                        <a:rPr lang="en-GB" baseline="0" dirty="0" smtClean="0"/>
                        <a:t> budesonide</a:t>
                      </a:r>
                    </a:p>
                    <a:p>
                      <a:pPr algn="l"/>
                      <a:r>
                        <a:rPr lang="en-GB" baseline="0" dirty="0" smtClean="0"/>
                        <a:t>Fluticasone propionate (HFA)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</a:p>
                    <a:p>
                      <a:pPr algn="ctr"/>
                      <a:r>
                        <a:rPr lang="en-GB" dirty="0" smtClean="0"/>
                        <a:t>200</a:t>
                      </a:r>
                    </a:p>
                    <a:p>
                      <a:pPr algn="ctr"/>
                      <a:r>
                        <a:rPr lang="en-GB" dirty="0" smtClean="0"/>
                        <a:t>500</a:t>
                      </a:r>
                    </a:p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189685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MDI: metered </a:t>
                      </a:r>
                      <a:r>
                        <a:rPr lang="en-GB" sz="1200" dirty="0" err="1" smtClean="0"/>
                        <a:t>doseinhaler</a:t>
                      </a:r>
                      <a:r>
                        <a:rPr lang="en-GB" sz="1200" dirty="0" smtClean="0"/>
                        <a:t>; HFA: </a:t>
                      </a:r>
                      <a:r>
                        <a:rPr lang="en-GB" sz="1200" dirty="0" err="1" smtClean="0"/>
                        <a:t>hydrofluoralkane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74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47</a:t>
            </a:fld>
            <a:endParaRPr lang="id-ID"/>
          </a:p>
        </p:txBody>
      </p:sp>
      <p:sp>
        <p:nvSpPr>
          <p:cNvPr id="5" name="AutoShape 2" descr="https://apis.mail.yahoo.com/ws/v3/mailboxes/@.id==VjJ-_bNSk60-qOsiRO8cssbkm7DQBDicBtxwhJCQsk91dXUqLLkzc0UFXpUSy7cUAHMiRiNrYZyt8aFF5vePPP5THA/messages/@.id==AB2C8QoAABaDWdmKUgF66JMrpI8/content/parts/@.id==2/thumbnail?appId=YahooMailNeo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1187624" y="257252"/>
            <a:ext cx="6696744" cy="61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Indikasi</a:t>
            </a:r>
            <a:r>
              <a:rPr lang="en-GB" sz="4000" dirty="0" smtClean="0"/>
              <a:t> </a:t>
            </a:r>
            <a:r>
              <a:rPr lang="en-GB" sz="4000" dirty="0" err="1" smtClean="0"/>
              <a:t>untuk</a:t>
            </a:r>
            <a:r>
              <a:rPr lang="en-GB" sz="4000" dirty="0" smtClean="0"/>
              <a:t> </a:t>
            </a:r>
            <a:r>
              <a:rPr lang="en-GB" sz="4000" dirty="0" err="1" smtClean="0"/>
              <a:t>rujukan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/>
          </a:bodyPr>
          <a:lstStyle/>
          <a:p>
            <a:r>
              <a:rPr lang="en-GB" dirty="0" err="1" smtClean="0"/>
              <a:t>Gagal</a:t>
            </a:r>
            <a:r>
              <a:rPr lang="en-GB" dirty="0" smtClean="0"/>
              <a:t> </a:t>
            </a:r>
            <a:r>
              <a:rPr lang="en-GB" dirty="0" err="1" smtClean="0"/>
              <a:t>tumbuh</a:t>
            </a:r>
            <a:endParaRPr lang="en-GB" dirty="0" smtClean="0"/>
          </a:p>
          <a:p>
            <a:r>
              <a:rPr lang="en-GB" dirty="0" err="1" smtClean="0"/>
              <a:t>Neonatus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awitan</a:t>
            </a:r>
            <a:r>
              <a:rPr lang="en-GB" dirty="0" smtClean="0"/>
              <a:t> </a:t>
            </a:r>
            <a:r>
              <a:rPr lang="en-GB" dirty="0" err="1" smtClean="0"/>
              <a:t>gejala</a:t>
            </a:r>
            <a:r>
              <a:rPr lang="en-GB" dirty="0" smtClean="0"/>
              <a:t> yang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dini</a:t>
            </a:r>
            <a:r>
              <a:rPr lang="en-GB" dirty="0" smtClean="0"/>
              <a:t> (</a:t>
            </a:r>
            <a:r>
              <a:rPr lang="en-GB" dirty="0" err="1" smtClean="0"/>
              <a:t>khususnya</a:t>
            </a:r>
            <a:r>
              <a:rPr lang="en-GB" dirty="0" smtClean="0"/>
              <a:t> </a:t>
            </a:r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gagal</a:t>
            </a:r>
            <a:r>
              <a:rPr lang="en-GB" dirty="0" smtClean="0"/>
              <a:t> </a:t>
            </a:r>
            <a:r>
              <a:rPr lang="en-GB" dirty="0" err="1" smtClean="0"/>
              <a:t>tumbuh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Muntah</a:t>
            </a:r>
            <a:r>
              <a:rPr lang="en-GB" dirty="0" smtClean="0"/>
              <a:t> yang </a:t>
            </a:r>
            <a:r>
              <a:rPr lang="en-GB" dirty="0" err="1" smtClean="0"/>
              <a:t>disertai</a:t>
            </a:r>
            <a:r>
              <a:rPr lang="en-GB" dirty="0" smtClean="0"/>
              <a:t> </a:t>
            </a:r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respirasi</a:t>
            </a:r>
            <a:endParaRPr lang="en-GB" dirty="0" smtClean="0"/>
          </a:p>
          <a:p>
            <a:r>
              <a:rPr lang="en-GB" i="1" dirty="0" smtClean="0"/>
              <a:t>Wheezing</a:t>
            </a:r>
            <a:r>
              <a:rPr lang="en-GB" dirty="0" smtClean="0"/>
              <a:t> yang </a:t>
            </a:r>
            <a:r>
              <a:rPr lang="en-GB" dirty="0" err="1" smtClean="0"/>
              <a:t>terus</a:t>
            </a:r>
            <a:r>
              <a:rPr lang="en-GB" dirty="0" smtClean="0"/>
              <a:t> </a:t>
            </a:r>
            <a:r>
              <a:rPr lang="en-GB" dirty="0" err="1" smtClean="0"/>
              <a:t>menerus</a:t>
            </a:r>
            <a:endParaRPr lang="en-GB" dirty="0" smtClean="0"/>
          </a:p>
          <a:p>
            <a:r>
              <a:rPr lang="en-GB" dirty="0" err="1" smtClean="0"/>
              <a:t>Gagal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</a:t>
            </a:r>
            <a:r>
              <a:rPr lang="en-GB" dirty="0" err="1" smtClean="0"/>
              <a:t>pemberian</a:t>
            </a:r>
            <a:r>
              <a:rPr lang="en-GB" dirty="0" smtClean="0"/>
              <a:t> </a:t>
            </a:r>
            <a:r>
              <a:rPr lang="en-GB" dirty="0" err="1" smtClean="0"/>
              <a:t>obat</a:t>
            </a:r>
            <a:r>
              <a:rPr lang="en-GB" dirty="0" smtClean="0"/>
              <a:t> </a:t>
            </a:r>
            <a:r>
              <a:rPr lang="en-GB" dirty="0" err="1" smtClean="0"/>
              <a:t>pengendali</a:t>
            </a:r>
            <a:r>
              <a:rPr lang="en-GB" dirty="0" smtClean="0"/>
              <a:t> </a:t>
            </a:r>
            <a:r>
              <a:rPr lang="en-GB" dirty="0" err="1" smtClean="0"/>
              <a:t>asma</a:t>
            </a:r>
            <a:endParaRPr lang="en-GB" dirty="0" smtClean="0"/>
          </a:p>
          <a:p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gejala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pemicu</a:t>
            </a:r>
            <a:r>
              <a:rPr lang="en-GB" dirty="0" smtClean="0"/>
              <a:t> </a:t>
            </a:r>
            <a:r>
              <a:rPr lang="en-GB" dirty="0" err="1" smtClean="0"/>
              <a:t>tertentu</a:t>
            </a:r>
            <a:r>
              <a:rPr lang="en-GB" dirty="0" smtClean="0"/>
              <a:t>, </a:t>
            </a:r>
            <a:r>
              <a:rPr lang="en-GB" dirty="0" err="1" smtClean="0"/>
              <a:t>seperti</a:t>
            </a:r>
            <a:r>
              <a:rPr lang="en-GB" dirty="0" smtClean="0"/>
              <a:t> IRA</a:t>
            </a:r>
          </a:p>
          <a:p>
            <a:r>
              <a:rPr lang="en-GB" dirty="0" err="1" smtClean="0"/>
              <a:t>Tanda-tanda</a:t>
            </a:r>
            <a:r>
              <a:rPr lang="en-GB" dirty="0" smtClean="0"/>
              <a:t> </a:t>
            </a:r>
            <a:r>
              <a:rPr lang="en-GB" dirty="0" err="1" smtClean="0"/>
              <a:t>kelainan</a:t>
            </a:r>
            <a:r>
              <a:rPr lang="en-GB" dirty="0" smtClean="0"/>
              <a:t> </a:t>
            </a:r>
            <a:r>
              <a:rPr lang="en-GB" dirty="0" err="1" smtClean="0"/>
              <a:t>paru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kardiovaskuler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jari</a:t>
            </a:r>
            <a:r>
              <a:rPr lang="en-GB" dirty="0" smtClean="0"/>
              <a:t> </a:t>
            </a:r>
            <a:r>
              <a:rPr lang="en-GB" dirty="0" err="1" smtClean="0"/>
              <a:t>tabuh</a:t>
            </a:r>
            <a:r>
              <a:rPr lang="en-GB" dirty="0" smtClean="0"/>
              <a:t> (</a:t>
            </a:r>
            <a:r>
              <a:rPr lang="en-GB" i="1" dirty="0" smtClean="0"/>
              <a:t>clubbing of fingers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Hipoksia</a:t>
            </a:r>
            <a:r>
              <a:rPr lang="en-GB" dirty="0" smtClean="0"/>
              <a:t> </a:t>
            </a:r>
            <a:r>
              <a:rPr lang="en-GB" dirty="0" err="1" smtClean="0"/>
              <a:t>saat</a:t>
            </a:r>
            <a:r>
              <a:rPr lang="en-GB" dirty="0" smtClean="0"/>
              <a:t>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infeksi</a:t>
            </a:r>
            <a:r>
              <a:rPr lang="en-GB" dirty="0" smtClean="0"/>
              <a:t> virus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9361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Terima</a:t>
            </a:r>
            <a:r>
              <a:rPr lang="en-GB" dirty="0" smtClean="0"/>
              <a:t> </a:t>
            </a:r>
            <a:r>
              <a:rPr lang="en-GB" dirty="0" err="1" smtClean="0"/>
              <a:t>Kasih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584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56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Faktor Risiko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Genetik dan Non-Genetik</a:t>
            </a:r>
          </a:p>
          <a:p>
            <a:r>
              <a:rPr lang="id-ID" dirty="0" smtClean="0"/>
              <a:t>ISAAC mendapatkan beberapa faktor risiko, yaitu: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Polusi udara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Asap rokok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Makanan cepat saji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Berat lahir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i="1" dirty="0" smtClean="0"/>
              <a:t>Cooking fuel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 </a:t>
            </a:r>
            <a:r>
              <a:rPr lang="id-ID" i="1" dirty="0" smtClean="0"/>
              <a:t>↓ </a:t>
            </a:r>
            <a:r>
              <a:rPr lang="id-ID" dirty="0" smtClean="0"/>
              <a:t>Pend. Ibu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 smtClean="0"/>
              <a:t> Ventilasi rumah yang tidak memadai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0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2800" dirty="0" smtClean="0"/>
              <a:t>Patogenesis</a:t>
            </a:r>
            <a:endParaRPr lang="id-ID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sz="21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id-ID" sz="1600" dirty="0" smtClean="0"/>
              <a:t>(Diambil dari Global Initiative for Asthma. Global Strategy for Asthma management and prevention. National Institute of Health. National Heart, Lung, and Blood Institute; 2002)</a:t>
            </a:r>
            <a:endParaRPr lang="id-ID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78488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3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dirty="0" smtClean="0"/>
              <a:t>Berbagai Mediator yang Terlibat pada Asma</a:t>
            </a:r>
            <a:endParaRPr lang="id-ID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699105"/>
              </p:ext>
            </p:extLst>
          </p:nvPr>
        </p:nvGraphicFramePr>
        <p:xfrm>
          <a:off x="457200" y="1412777"/>
          <a:ext cx="8229600" cy="52267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8463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Mediator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Sumber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Aksi</a:t>
                      </a:r>
                      <a:endParaRPr lang="id-ID" dirty="0"/>
                    </a:p>
                  </a:txBody>
                  <a:tcPr/>
                </a:tc>
              </a:tr>
              <a:tr h="384632"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 basic protein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Eosinofil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Kerusakan epitel</a:t>
                      </a:r>
                      <a:endParaRPr lang="id-ID" dirty="0"/>
                    </a:p>
                  </a:txBody>
                  <a:tcPr/>
                </a:tc>
              </a:tr>
              <a:tr h="663886"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Histamin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 mast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Kontraksi bronkus, edem mukosal, sekresi mukus</a:t>
                      </a:r>
                      <a:endParaRPr lang="id-ID" dirty="0"/>
                    </a:p>
                  </a:txBody>
                  <a:tcPr/>
                </a:tc>
              </a:tr>
              <a:tr h="948408"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Leukotrien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 mast, basofil, eosinofil, neutrofil, makrofag, monosit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Kontraksi bronkus, edem mukosal, inflamasi</a:t>
                      </a:r>
                      <a:endParaRPr lang="id-ID" dirty="0"/>
                    </a:p>
                  </a:txBody>
                  <a:tcPr/>
                </a:tc>
              </a:tr>
              <a:tr h="663886"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Prostaglandin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 mast, sel endothelial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Kontraksi bronkus, edem mukosal,sekresi mukus</a:t>
                      </a:r>
                      <a:endParaRPr lang="id-ID" dirty="0"/>
                    </a:p>
                  </a:txBody>
                  <a:tcPr/>
                </a:tc>
              </a:tr>
              <a:tr h="663886"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Tromboksan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Makrofag, monosit, platelet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Kontraksi bronkus, sekresi mukus</a:t>
                      </a:r>
                      <a:endParaRPr lang="id-ID" dirty="0"/>
                    </a:p>
                  </a:txBody>
                  <a:tcPr/>
                </a:tc>
              </a:tr>
              <a:tr h="1517453"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PAF (Platelet Activating Factor)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 mast, basofil, eosinofil, neutrofil, makrofag, monosit, platelet, sel endothelial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Kontraksi bronkus, edema mukosal dan inflamasi, sekresi mukus,</a:t>
                      </a:r>
                      <a:r>
                        <a:rPr lang="id-ID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bronchial responsiveness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42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050" dirty="0" smtClean="0"/>
              <a:t>   GINA 2002</a:t>
            </a:r>
            <a:br>
              <a:rPr lang="en-GB" sz="1050" dirty="0" smtClean="0"/>
            </a:br>
            <a:r>
              <a:rPr lang="en-GB" sz="1050" dirty="0"/>
              <a:t/>
            </a:r>
            <a:br>
              <a:rPr lang="en-GB" sz="1050" dirty="0"/>
            </a:br>
            <a:r>
              <a:rPr lang="en-GB" sz="1050" dirty="0" smtClean="0"/>
              <a:t/>
            </a:r>
            <a:br>
              <a:rPr lang="en-GB" sz="1050" dirty="0" smtClean="0"/>
            </a:br>
            <a:r>
              <a:rPr lang="en-GB" sz="1050" dirty="0" smtClean="0"/>
              <a:t/>
            </a:r>
            <a:br>
              <a:rPr lang="en-GB" sz="1050" dirty="0" smtClean="0"/>
            </a:br>
            <a:r>
              <a:rPr lang="en-GB" sz="3200" dirty="0" err="1" smtClean="0"/>
              <a:t>Inflamasi</a:t>
            </a:r>
            <a:r>
              <a:rPr lang="en-GB" sz="3200" dirty="0" smtClean="0"/>
              <a:t> </a:t>
            </a:r>
            <a:r>
              <a:rPr lang="en-GB" sz="3200" dirty="0" err="1" smtClean="0"/>
              <a:t>dan</a:t>
            </a:r>
            <a:r>
              <a:rPr lang="en-GB" sz="3200" dirty="0" smtClean="0"/>
              <a:t> </a:t>
            </a:r>
            <a:r>
              <a:rPr lang="en-GB" sz="3200" i="1" dirty="0" err="1" smtClean="0"/>
              <a:t>remodeling</a:t>
            </a:r>
            <a:r>
              <a:rPr lang="en-GB" sz="3200" dirty="0" smtClean="0"/>
              <a:t>  </a:t>
            </a:r>
            <a:r>
              <a:rPr lang="en-GB" sz="3200" dirty="0" err="1" smtClean="0"/>
              <a:t>pada</a:t>
            </a:r>
            <a:r>
              <a:rPr lang="en-GB" sz="3200" dirty="0" smtClean="0"/>
              <a:t> </a:t>
            </a:r>
            <a:r>
              <a:rPr lang="en-GB" sz="3200" dirty="0" err="1" smtClean="0"/>
              <a:t>asma</a:t>
            </a:r>
            <a:endParaRPr lang="en-GB" sz="3200" dirty="0"/>
          </a:p>
        </p:txBody>
      </p:sp>
      <p:pic>
        <p:nvPicPr>
          <p:cNvPr id="4" name="Content Placeholder 3" descr="C:\Users\Asus\Desktop\15058394285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5800"/>
            <a:ext cx="7200800" cy="42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1459-96F1-4DE0-A4C0-20781D5A142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44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12347</TotalTime>
  <Words>2319</Words>
  <Application>Microsoft Office PowerPoint</Application>
  <PresentationFormat>On-screen Show (4:3)</PresentationFormat>
  <Paragraphs>549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NewsPrint</vt:lpstr>
      <vt:lpstr>PowerPoint Presentation</vt:lpstr>
      <vt:lpstr> Definisi Asma</vt:lpstr>
      <vt:lpstr>Manifestasi Klinis Asma</vt:lpstr>
      <vt:lpstr>Epidemiologi Asma</vt:lpstr>
      <vt:lpstr>PowerPoint Presentation</vt:lpstr>
      <vt:lpstr>Faktor Risiko</vt:lpstr>
      <vt:lpstr>Patogenesis</vt:lpstr>
      <vt:lpstr>Berbagai Mediator yang Terlibat pada Asma</vt:lpstr>
      <vt:lpstr>   GINA 2002    Inflamasi dan remodeling  pada asma</vt:lpstr>
      <vt:lpstr>Patofisiologi</vt:lpstr>
      <vt:lpstr>Remodeling Saluran Respiratori pada Asma</vt:lpstr>
      <vt:lpstr>Diagnosis</vt:lpstr>
      <vt:lpstr>PowerPoint Presentation</vt:lpstr>
      <vt:lpstr>Klasifikasi Asma</vt:lpstr>
      <vt:lpstr>Klasifikasi Asma</vt:lpstr>
      <vt:lpstr>PowerPoint Presentation</vt:lpstr>
      <vt:lpstr>Kriteria Penentuan Derajat Asma</vt:lpstr>
      <vt:lpstr>Alur Diagnosis Asma pada Anak</vt:lpstr>
      <vt:lpstr>TATALAKSANA SERANGAN ASMA</vt:lpstr>
      <vt:lpstr>Tujuan</vt:lpstr>
      <vt:lpstr>Derajat keparahan serangan asma</vt:lpstr>
      <vt:lpstr>Tahapan tata laksana asma dalam serangan</vt:lpstr>
      <vt:lpstr>Alur tata laksana gawat darurat serangan asma pada anak di fasyankes/UGD dan RS</vt:lpstr>
      <vt:lpstr>Alur tata laksana gawat darurat serangan asma pada anak di fasyankes/UGD dan RS (lanjutan)</vt:lpstr>
      <vt:lpstr>PowerPoint Presentation</vt:lpstr>
      <vt:lpstr>Tata laksana di ruang rawat sehari</vt:lpstr>
      <vt:lpstr>Tatalaksana di ruang rawat inap</vt:lpstr>
      <vt:lpstr>Kriteria rawat ruang intensif</vt:lpstr>
      <vt:lpstr>Obat serangan asma</vt:lpstr>
      <vt:lpstr>Obat tidak dianjurkan untuk serangan asma</vt:lpstr>
      <vt:lpstr>TATALAKSANA JANGKA PANJANG</vt:lpstr>
      <vt:lpstr>PowerPoint Presentation</vt:lpstr>
      <vt:lpstr>PowerPoint Presentation</vt:lpstr>
      <vt:lpstr>PowerPoint Presentation</vt:lpstr>
      <vt:lpstr>Jenjang tatalaksana asma jangka panjang pada anak usia &gt; 5 tahun</vt:lpstr>
      <vt:lpstr>Tatalaksana Non Medikamentosa</vt:lpstr>
      <vt:lpstr>  Program KIE</vt:lpstr>
      <vt:lpstr>1. Rencana aksi asma </vt:lpstr>
      <vt:lpstr>2. Kartu Aksi Asma </vt:lpstr>
      <vt:lpstr>3. Penghindaran pencetus </vt:lpstr>
      <vt:lpstr>ASMA PADA ANAK BALITA</vt:lpstr>
      <vt:lpstr>Diagnosis asma pada anak balita</vt:lpstr>
      <vt:lpstr>PowerPoint Presentation</vt:lpstr>
      <vt:lpstr>Penilaian tingkat keparahan serangan asma</vt:lpstr>
      <vt:lpstr>PowerPoint Presentation</vt:lpstr>
      <vt:lpstr>Sumber: GINA, 2015</vt:lpstr>
      <vt:lpstr>PowerPoint Presentation</vt:lpstr>
      <vt:lpstr>Indikasi untuk rujukan</vt:lpstr>
      <vt:lpstr>Terima Kasih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Tatalaksana Asma Bronkial Pada Anak</dc:title>
  <dc:creator>Asus</dc:creator>
  <cp:lastModifiedBy>ismail - [2010]</cp:lastModifiedBy>
  <cp:revision>135</cp:revision>
  <dcterms:created xsi:type="dcterms:W3CDTF">2017-09-16T17:52:23Z</dcterms:created>
  <dcterms:modified xsi:type="dcterms:W3CDTF">2017-10-08T16:08:14Z</dcterms:modified>
</cp:coreProperties>
</file>