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3" r:id="rId3"/>
    <p:sldId id="304" r:id="rId4"/>
    <p:sldId id="299" r:id="rId5"/>
    <p:sldId id="301" r:id="rId6"/>
    <p:sldId id="258" r:id="rId7"/>
    <p:sldId id="259" r:id="rId8"/>
    <p:sldId id="302" r:id="rId9"/>
    <p:sldId id="263" r:id="rId10"/>
    <p:sldId id="262" r:id="rId11"/>
    <p:sldId id="264" r:id="rId12"/>
    <p:sldId id="287" r:id="rId13"/>
    <p:sldId id="265" r:id="rId14"/>
    <p:sldId id="266" r:id="rId15"/>
    <p:sldId id="267" r:id="rId16"/>
    <p:sldId id="268" r:id="rId17"/>
    <p:sldId id="298" r:id="rId18"/>
    <p:sldId id="290" r:id="rId19"/>
    <p:sldId id="280" r:id="rId20"/>
    <p:sldId id="282" r:id="rId21"/>
    <p:sldId id="284" r:id="rId22"/>
    <p:sldId id="285" r:id="rId23"/>
    <p:sldId id="286" r:id="rId24"/>
    <p:sldId id="273" r:id="rId25"/>
    <p:sldId id="305" r:id="rId26"/>
    <p:sldId id="297" r:id="rId27"/>
    <p:sldId id="274" r:id="rId28"/>
    <p:sldId id="278" r:id="rId29"/>
    <p:sldId id="276" r:id="rId30"/>
    <p:sldId id="288" r:id="rId31"/>
    <p:sldId id="289" r:id="rId32"/>
    <p:sldId id="291" r:id="rId33"/>
    <p:sldId id="292" r:id="rId34"/>
    <p:sldId id="296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9F1FA-CF3E-4837-828E-8E5EACE434E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D50F933-48C0-4C41-A563-30C5DF3005AB}">
      <dgm:prSet phldrT="[Text]"/>
      <dgm:spPr>
        <a:xfrm>
          <a:off x="0" y="71829"/>
          <a:ext cx="2055512" cy="514800"/>
        </a:xfrm>
        <a:noFill/>
        <a:ln>
          <a:noFill/>
        </a:ln>
        <a:effectLst/>
      </dgm:spPr>
      <dgm:t>
        <a:bodyPr/>
        <a:lstStyle/>
        <a:p>
          <a:pPr algn="l"/>
          <a:r>
            <a:rPr lang="id-ID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Biaya</a:t>
          </a:r>
          <a:endParaRPr lang="id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554FF142-21B1-448C-86F6-E838E9EE32E7}" type="parTrans" cxnId="{2EB60B81-7903-4568-8A1F-95DB33E3F9B1}">
      <dgm:prSet/>
      <dgm:spPr/>
      <dgm:t>
        <a:bodyPr/>
        <a:lstStyle/>
        <a:p>
          <a:endParaRPr lang="id-ID"/>
        </a:p>
      </dgm:t>
    </dgm:pt>
    <dgm:pt modelId="{B6346F97-FD5A-4055-9F5E-AC1D9E88302B}" type="sibTrans" cxnId="{2EB60B81-7903-4568-8A1F-95DB33E3F9B1}">
      <dgm:prSet/>
      <dgm:spPr/>
      <dgm:t>
        <a:bodyPr/>
        <a:lstStyle/>
        <a:p>
          <a:endParaRPr lang="id-ID"/>
        </a:p>
      </dgm:t>
    </dgm:pt>
    <dgm:pt modelId="{369253D1-A795-4BCE-93E6-579ADD46298E}">
      <dgm:prSet phldrT="[Text]"/>
      <dgm:spPr>
        <a:xfrm>
          <a:off x="2631056" y="47698"/>
          <a:ext cx="5590995" cy="563062"/>
        </a:xfr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Wajib dilunasi sebelum diterbitkan</a:t>
          </a:r>
          <a:endParaRPr lang="id-ID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F62CBEF8-5BD1-4920-BD8F-7A320B668FD5}" type="parTrans" cxnId="{282B0266-6A78-4072-AAC3-205FE053986D}">
      <dgm:prSet/>
      <dgm:spPr/>
      <dgm:t>
        <a:bodyPr/>
        <a:lstStyle/>
        <a:p>
          <a:endParaRPr lang="id-ID"/>
        </a:p>
      </dgm:t>
    </dgm:pt>
    <dgm:pt modelId="{562546B4-113B-462D-B60F-3873EBC08226}" type="sibTrans" cxnId="{282B0266-6A78-4072-AAC3-205FE053986D}">
      <dgm:prSet/>
      <dgm:spPr/>
      <dgm:t>
        <a:bodyPr/>
        <a:lstStyle/>
        <a:p>
          <a:endParaRPr lang="id-ID"/>
        </a:p>
      </dgm:t>
    </dgm:pt>
    <dgm:pt modelId="{A860FC18-3737-454D-BD6C-FE7A16E70CDE}">
      <dgm:prSet phldrT="[Text]"/>
      <dgm:spPr>
        <a:xfrm>
          <a:off x="0" y="913498"/>
          <a:ext cx="2057522" cy="514800"/>
        </a:xfrm>
        <a:noFill/>
        <a:ln>
          <a:noFill/>
        </a:ln>
        <a:effectLst/>
      </dgm:spPr>
      <dgm:t>
        <a:bodyPr/>
        <a:lstStyle/>
        <a:p>
          <a:pPr algn="l"/>
          <a:r>
            <a:rPr lang="id-ID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</a:t>
          </a:r>
          <a:endParaRPr lang="id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7F386ED7-120A-4D6C-833E-5702F4BACCDB}" type="parTrans" cxnId="{CEB978F9-06B5-462D-B9B3-693298FA8DE8}">
      <dgm:prSet/>
      <dgm:spPr/>
      <dgm:t>
        <a:bodyPr/>
        <a:lstStyle/>
        <a:p>
          <a:endParaRPr lang="id-ID"/>
        </a:p>
      </dgm:t>
    </dgm:pt>
    <dgm:pt modelId="{6528D2DB-A559-4F3E-969D-240172E75717}" type="sibTrans" cxnId="{CEB978F9-06B5-462D-B9B3-693298FA8DE8}">
      <dgm:prSet/>
      <dgm:spPr/>
      <dgm:t>
        <a:bodyPr/>
        <a:lstStyle/>
        <a:p>
          <a:endParaRPr lang="id-ID"/>
        </a:p>
      </dgm:t>
    </dgm:pt>
    <dgm:pt modelId="{FA0B7D9E-F664-4971-AF52-D97A4928EE86}">
      <dgm:prSet phldrT="[Text]"/>
      <dgm:spPr>
        <a:xfrm>
          <a:off x="2633628" y="704360"/>
          <a:ext cx="5596460" cy="933075"/>
        </a:xfr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Tidak serius atau tidak direview</a:t>
          </a:r>
          <a:endParaRPr lang="id-ID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15746922-9727-4EDA-BE82-38402B8DBCC0}" type="parTrans" cxnId="{955728FE-1B2A-444D-BE11-9A48085D7F68}">
      <dgm:prSet/>
      <dgm:spPr/>
      <dgm:t>
        <a:bodyPr/>
        <a:lstStyle/>
        <a:p>
          <a:endParaRPr lang="id-ID"/>
        </a:p>
      </dgm:t>
    </dgm:pt>
    <dgm:pt modelId="{C63431F2-41EC-4488-B4B8-9F4EB8FB1E65}" type="sibTrans" cxnId="{955728FE-1B2A-444D-BE11-9A48085D7F68}">
      <dgm:prSet/>
      <dgm:spPr/>
      <dgm:t>
        <a:bodyPr/>
        <a:lstStyle/>
        <a:p>
          <a:endParaRPr lang="id-ID"/>
        </a:p>
      </dgm:t>
    </dgm:pt>
    <dgm:pt modelId="{19DC999C-3D9B-4E7D-B682-C67899EE98A3}">
      <dgm:prSet phldrT="[Text]"/>
      <dgm:spPr>
        <a:xfrm>
          <a:off x="0" y="1771003"/>
          <a:ext cx="2055512" cy="852637"/>
        </a:xfrm>
        <a:noFill/>
        <a:ln>
          <a:noFill/>
        </a:ln>
        <a:effectLst/>
      </dgm:spPr>
      <dgm:t>
        <a:bodyPr/>
        <a:lstStyle/>
        <a:p>
          <a:pPr algn="l"/>
          <a:r>
            <a:rPr lang="id-ID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Dewan Editor</a:t>
          </a:r>
          <a:endParaRPr lang="id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4D82B6D-C510-416B-87FB-017C14ECA0E4}" type="parTrans" cxnId="{33ABD9E9-4530-4639-B4F4-F73D7158CB4F}">
      <dgm:prSet/>
      <dgm:spPr/>
      <dgm:t>
        <a:bodyPr/>
        <a:lstStyle/>
        <a:p>
          <a:endParaRPr lang="id-ID"/>
        </a:p>
      </dgm:t>
    </dgm:pt>
    <dgm:pt modelId="{F1A4AC74-EA3D-466A-9977-A3FB35310AE6}" type="sibTrans" cxnId="{33ABD9E9-4530-4639-B4F4-F73D7158CB4F}">
      <dgm:prSet/>
      <dgm:spPr/>
      <dgm:t>
        <a:bodyPr/>
        <a:lstStyle/>
        <a:p>
          <a:endParaRPr lang="id-ID"/>
        </a:p>
      </dgm:t>
    </dgm:pt>
    <dgm:pt modelId="{296ABB67-44B1-44F0-8BB4-46C3884FAB40}">
      <dgm:prSet phldrT="[Text]"/>
      <dgm:spPr>
        <a:xfrm>
          <a:off x="2631056" y="1731035"/>
          <a:ext cx="5590995" cy="932572"/>
        </a:xfr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Tidak jelas kepakarannya (cek rekam jejak masing-masing anggotanya) </a:t>
          </a:r>
          <a:endParaRPr lang="id-ID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DD0F37AA-87AC-4D8E-8DB9-805698FAE829}" type="parTrans" cxnId="{FF855477-788B-44FB-AF41-8394620DF0F3}">
      <dgm:prSet/>
      <dgm:spPr/>
      <dgm:t>
        <a:bodyPr/>
        <a:lstStyle/>
        <a:p>
          <a:endParaRPr lang="id-ID"/>
        </a:p>
      </dgm:t>
    </dgm:pt>
    <dgm:pt modelId="{01F0A9C2-96D1-442F-8488-AECC9B4A84B7}" type="sibTrans" cxnId="{FF855477-788B-44FB-AF41-8394620DF0F3}">
      <dgm:prSet/>
      <dgm:spPr/>
      <dgm:t>
        <a:bodyPr/>
        <a:lstStyle/>
        <a:p>
          <a:endParaRPr lang="id-ID"/>
        </a:p>
      </dgm:t>
    </dgm:pt>
    <dgm:pt modelId="{11253EA8-64EC-4978-B20F-35BD0090DEDD}">
      <dgm:prSet phldrT="[Text]"/>
      <dgm:spPr>
        <a:xfrm>
          <a:off x="0" y="2781339"/>
          <a:ext cx="2057522" cy="514800"/>
        </a:xfrm>
        <a:noFill/>
        <a:ln>
          <a:noFill/>
        </a:ln>
        <a:effectLst/>
      </dgm:spPr>
      <dgm:t>
        <a:bodyPr/>
        <a:lstStyle/>
        <a:p>
          <a:pPr algn="l"/>
          <a:r>
            <a:rPr lang="id-ID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Pengelola</a:t>
          </a:r>
          <a:endParaRPr lang="id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6F29E27-AE9E-485D-8847-8A420A4BF68A}" type="parTrans" cxnId="{C8D55A6F-5C46-42E2-BCEB-20E62882CFF4}">
      <dgm:prSet/>
      <dgm:spPr/>
      <dgm:t>
        <a:bodyPr/>
        <a:lstStyle/>
        <a:p>
          <a:endParaRPr lang="id-ID"/>
        </a:p>
      </dgm:t>
    </dgm:pt>
    <dgm:pt modelId="{8B8842CF-1BCA-4AD1-958C-3B1F86A27188}" type="sibTrans" cxnId="{C8D55A6F-5C46-42E2-BCEB-20E62882CFF4}">
      <dgm:prSet/>
      <dgm:spPr/>
      <dgm:t>
        <a:bodyPr/>
        <a:lstStyle/>
        <a:p>
          <a:endParaRPr lang="id-ID"/>
        </a:p>
      </dgm:t>
    </dgm:pt>
    <dgm:pt modelId="{D9A01A13-C8AF-4840-93F5-921704F4F07E}">
      <dgm:prSet phldrT="[Text]"/>
      <dgm:spPr>
        <a:xfrm>
          <a:off x="2633628" y="2757207"/>
          <a:ext cx="5596460" cy="563062"/>
        </a:xfr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Penerbit itu sendiri</a:t>
          </a:r>
          <a:endParaRPr lang="id-ID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7876C95B-270D-4DE2-8232-71012215CE9F}" type="parTrans" cxnId="{980B6A19-4F1A-4E4B-807D-00910E4CCF2A}">
      <dgm:prSet/>
      <dgm:spPr/>
      <dgm:t>
        <a:bodyPr/>
        <a:lstStyle/>
        <a:p>
          <a:endParaRPr lang="id-ID"/>
        </a:p>
      </dgm:t>
    </dgm:pt>
    <dgm:pt modelId="{899EC69F-3069-4C91-9184-264F31EAA070}" type="sibTrans" cxnId="{980B6A19-4F1A-4E4B-807D-00910E4CCF2A}">
      <dgm:prSet/>
      <dgm:spPr/>
      <dgm:t>
        <a:bodyPr/>
        <a:lstStyle/>
        <a:p>
          <a:endParaRPr lang="id-ID"/>
        </a:p>
      </dgm:t>
    </dgm:pt>
    <dgm:pt modelId="{E5DEE0BD-CEC9-4E72-8AAB-A9BF5C5010AB}">
      <dgm:prSet phldrT="[Text]"/>
      <dgm:spPr>
        <a:xfrm>
          <a:off x="0" y="3438001"/>
          <a:ext cx="2055512" cy="514800"/>
        </a:xfrm>
        <a:noFill/>
        <a:ln>
          <a:noFill/>
        </a:ln>
        <a:effectLst/>
      </dgm:spPr>
      <dgm:t>
        <a:bodyPr/>
        <a:lstStyle/>
        <a:p>
          <a:pPr algn="l"/>
          <a:r>
            <a:rPr lang="id-ID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Rekam Jejak</a:t>
          </a:r>
          <a:endParaRPr lang="id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B6FFEC2C-DCC0-4ECA-850E-BCE66FBCA3DD}" type="parTrans" cxnId="{06F5ECB7-19A4-4B07-8607-D3A1847AF5A9}">
      <dgm:prSet/>
      <dgm:spPr/>
      <dgm:t>
        <a:bodyPr/>
        <a:lstStyle/>
        <a:p>
          <a:endParaRPr lang="id-ID"/>
        </a:p>
      </dgm:t>
    </dgm:pt>
    <dgm:pt modelId="{7E6DEFDC-F5BB-4FF0-861E-30991A103D05}" type="sibTrans" cxnId="{06F5ECB7-19A4-4B07-8607-D3A1847AF5A9}">
      <dgm:prSet/>
      <dgm:spPr/>
      <dgm:t>
        <a:bodyPr/>
        <a:lstStyle/>
        <a:p>
          <a:endParaRPr lang="id-ID"/>
        </a:p>
      </dgm:t>
    </dgm:pt>
    <dgm:pt modelId="{98640D28-2649-472C-92BE-0F84A59B2F14}">
      <dgm:prSet phldrT="[Text]"/>
      <dgm:spPr>
        <a:xfrm>
          <a:off x="2631056" y="3413870"/>
          <a:ext cx="5590995" cy="563062"/>
        </a:xfr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U</a:t>
          </a:r>
          <a:r>
            <a:rPr lang="en-US" dirty="0" err="1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sia</a:t>
          </a:r>
          <a:r>
            <a:rPr lang="id-ID" dirty="0" smtClean="0">
              <a:solidFill>
                <a:schemeClr val="tx1"/>
              </a:solidFill>
              <a:latin typeface="Century Gothic"/>
              <a:ea typeface="+mn-ea"/>
              <a:cs typeface="+mn-cs"/>
            </a:rPr>
            <a:t> Jurnal relatif muda</a:t>
          </a:r>
          <a:endParaRPr lang="id-ID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053CC6AE-3281-46F0-8876-1AA77288E3A1}" type="parTrans" cxnId="{046DB080-0A41-4D3E-9102-AC29F3449801}">
      <dgm:prSet/>
      <dgm:spPr/>
      <dgm:t>
        <a:bodyPr/>
        <a:lstStyle/>
        <a:p>
          <a:endParaRPr lang="id-ID"/>
        </a:p>
      </dgm:t>
    </dgm:pt>
    <dgm:pt modelId="{CDD1A0DD-F119-4FE0-A088-172D38CDED30}" type="sibTrans" cxnId="{046DB080-0A41-4D3E-9102-AC29F3449801}">
      <dgm:prSet/>
      <dgm:spPr/>
      <dgm:t>
        <a:bodyPr/>
        <a:lstStyle/>
        <a:p>
          <a:endParaRPr lang="id-ID"/>
        </a:p>
      </dgm:t>
    </dgm:pt>
    <dgm:pt modelId="{9DB078DC-104A-4B23-8B31-BF87C79A7221}" type="pres">
      <dgm:prSet presAssocID="{6589F1FA-CF3E-4837-828E-8E5EACE43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C1CE145-8AFB-452A-AAB6-368393CBF996}" type="pres">
      <dgm:prSet presAssocID="{8D50F933-48C0-4C41-A563-30C5DF3005AB}" presName="linNode" presStyleCnt="0"/>
      <dgm:spPr/>
    </dgm:pt>
    <dgm:pt modelId="{3D9BA19C-3E96-48A4-BCB5-BFBB0C442C47}" type="pres">
      <dgm:prSet presAssocID="{8D50F933-48C0-4C41-A563-30C5DF3005AB}" presName="parTx" presStyleLbl="revTx" presStyleIdx="0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5B74FE47-EA87-4F09-A8A0-65F5BEB56BDF}" type="pres">
      <dgm:prSet presAssocID="{8D50F933-48C0-4C41-A563-30C5DF3005AB}" presName="bracket" presStyleLbl="parChTrans1D1" presStyleIdx="0" presStyleCnt="5"/>
      <dgm:spPr>
        <a:xfrm>
          <a:off x="2055512" y="47698"/>
          <a:ext cx="411102" cy="5630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3A2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691D921-E95F-46F2-BDEC-8DAD02F93BEB}" type="pres">
      <dgm:prSet presAssocID="{8D50F933-48C0-4C41-A563-30C5DF3005AB}" presName="spH" presStyleCnt="0"/>
      <dgm:spPr/>
    </dgm:pt>
    <dgm:pt modelId="{FCA687A1-95D6-4583-987B-F28264AED47A}" type="pres">
      <dgm:prSet presAssocID="{8D50F933-48C0-4C41-A563-30C5DF3005AB}" presName="desTx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37E88547-9A80-422C-9AA5-47311B093DB7}" type="pres">
      <dgm:prSet presAssocID="{B6346F97-FD5A-4055-9F5E-AC1D9E88302B}" presName="spV" presStyleCnt="0"/>
      <dgm:spPr/>
    </dgm:pt>
    <dgm:pt modelId="{E527E362-6300-45ED-BB1B-B7AE9444955E}" type="pres">
      <dgm:prSet presAssocID="{A860FC18-3737-454D-BD6C-FE7A16E70CDE}" presName="linNode" presStyleCnt="0"/>
      <dgm:spPr/>
    </dgm:pt>
    <dgm:pt modelId="{C0976BF6-0278-4A90-A51F-BF2274C2B4FF}" type="pres">
      <dgm:prSet presAssocID="{A860FC18-3737-454D-BD6C-FE7A16E70CDE}" presName="parTx" presStyleLbl="revTx" presStyleIdx="1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D84BD609-9F8E-4DE3-A2FB-503CAD3E4045}" type="pres">
      <dgm:prSet presAssocID="{A860FC18-3737-454D-BD6C-FE7A16E70CDE}" presName="bracket" presStyleLbl="parChTrans1D1" presStyleIdx="1" presStyleCnt="5"/>
      <dgm:spPr>
        <a:xfrm>
          <a:off x="2057522" y="704360"/>
          <a:ext cx="411504" cy="9330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3A2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7D09201-3872-49BA-920C-FBB0E03212BB}" type="pres">
      <dgm:prSet presAssocID="{A860FC18-3737-454D-BD6C-FE7A16E70CDE}" presName="spH" presStyleCnt="0"/>
      <dgm:spPr/>
    </dgm:pt>
    <dgm:pt modelId="{37774D20-48B7-421C-8008-6DA43A2C2B17}" type="pres">
      <dgm:prSet presAssocID="{A860FC18-3737-454D-BD6C-FE7A16E70CDE}" presName="desTx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32F09FC5-2E78-42DB-8497-8BE515D06859}" type="pres">
      <dgm:prSet presAssocID="{6528D2DB-A559-4F3E-969D-240172E75717}" presName="spV" presStyleCnt="0"/>
      <dgm:spPr/>
    </dgm:pt>
    <dgm:pt modelId="{EAA7DEBC-18E1-4277-8892-2F174A9AAA61}" type="pres">
      <dgm:prSet presAssocID="{19DC999C-3D9B-4E7D-B682-C67899EE98A3}" presName="linNode" presStyleCnt="0"/>
      <dgm:spPr/>
    </dgm:pt>
    <dgm:pt modelId="{05EECE3D-ED5F-4693-8AD0-18952742FD5A}" type="pres">
      <dgm:prSet presAssocID="{19DC999C-3D9B-4E7D-B682-C67899EE98A3}" presName="parTx" presStyleLbl="revTx" presStyleIdx="2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249C3AA3-4DD4-4486-A4D4-002C07494EC6}" type="pres">
      <dgm:prSet presAssocID="{19DC999C-3D9B-4E7D-B682-C67899EE98A3}" presName="bracket" presStyleLbl="parChTrans1D1" presStyleIdx="2" presStyleCnt="5"/>
      <dgm:spPr>
        <a:xfrm>
          <a:off x="2055512" y="1731035"/>
          <a:ext cx="411102" cy="93257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3A2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8215806-DAC8-4459-84BD-1584C88BBAB8}" type="pres">
      <dgm:prSet presAssocID="{19DC999C-3D9B-4E7D-B682-C67899EE98A3}" presName="spH" presStyleCnt="0"/>
      <dgm:spPr/>
    </dgm:pt>
    <dgm:pt modelId="{AC9B1706-32E4-4315-B32A-D1444F3C73B5}" type="pres">
      <dgm:prSet presAssocID="{19DC999C-3D9B-4E7D-B682-C67899EE98A3}" presName="desTx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A2AC433F-B7F1-4774-BDFC-63B172996903}" type="pres">
      <dgm:prSet presAssocID="{F1A4AC74-EA3D-466A-9977-A3FB35310AE6}" presName="spV" presStyleCnt="0"/>
      <dgm:spPr/>
    </dgm:pt>
    <dgm:pt modelId="{1AC0D6AB-CC53-4C2D-AC58-2CA7B6380EAD}" type="pres">
      <dgm:prSet presAssocID="{11253EA8-64EC-4978-B20F-35BD0090DEDD}" presName="linNode" presStyleCnt="0"/>
      <dgm:spPr/>
    </dgm:pt>
    <dgm:pt modelId="{1112B43D-0210-4EEB-99E7-E22DDF2B90E2}" type="pres">
      <dgm:prSet presAssocID="{11253EA8-64EC-4978-B20F-35BD0090DEDD}" presName="parTx" presStyleLbl="revTx" presStyleIdx="3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52546416-0BD8-49EB-833B-52CB25664B11}" type="pres">
      <dgm:prSet presAssocID="{11253EA8-64EC-4978-B20F-35BD0090DEDD}" presName="bracket" presStyleLbl="parChTrans1D1" presStyleIdx="3" presStyleCnt="5"/>
      <dgm:spPr>
        <a:xfrm>
          <a:off x="2057522" y="2757207"/>
          <a:ext cx="411504" cy="5630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3A2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7AC86B3-3B67-4867-B9E8-455642177A1B}" type="pres">
      <dgm:prSet presAssocID="{11253EA8-64EC-4978-B20F-35BD0090DEDD}" presName="spH" presStyleCnt="0"/>
      <dgm:spPr/>
    </dgm:pt>
    <dgm:pt modelId="{870EAABB-D655-49FC-B4A4-B10DF7FB844A}" type="pres">
      <dgm:prSet presAssocID="{11253EA8-64EC-4978-B20F-35BD0090DEDD}" presName="desTx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29546E5A-4109-4112-AA6D-269DD4C044E2}" type="pres">
      <dgm:prSet presAssocID="{8B8842CF-1BCA-4AD1-958C-3B1F86A27188}" presName="spV" presStyleCnt="0"/>
      <dgm:spPr/>
    </dgm:pt>
    <dgm:pt modelId="{53B864FA-B642-454B-9D36-08997AED127C}" type="pres">
      <dgm:prSet presAssocID="{E5DEE0BD-CEC9-4E72-8AAB-A9BF5C5010AB}" presName="linNode" presStyleCnt="0"/>
      <dgm:spPr/>
    </dgm:pt>
    <dgm:pt modelId="{0E00A4EC-EF51-4A25-9527-F6F13527E58D}" type="pres">
      <dgm:prSet presAssocID="{E5DEE0BD-CEC9-4E72-8AAB-A9BF5C5010AB}" presName="parTx" presStyleLbl="revTx" presStyleIdx="4" presStyleCnt="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  <dgm:pt modelId="{C925A032-2988-47B2-A408-9001095D969B}" type="pres">
      <dgm:prSet presAssocID="{E5DEE0BD-CEC9-4E72-8AAB-A9BF5C5010AB}" presName="bracket" presStyleLbl="parChTrans1D1" presStyleIdx="4" presStyleCnt="5"/>
      <dgm:spPr>
        <a:xfrm>
          <a:off x="2055512" y="3413870"/>
          <a:ext cx="411102" cy="5630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3A2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928CAE6-954C-4996-BCA5-DC157CFBC9DF}" type="pres">
      <dgm:prSet presAssocID="{E5DEE0BD-CEC9-4E72-8AAB-A9BF5C5010AB}" presName="spH" presStyleCnt="0"/>
      <dgm:spPr/>
    </dgm:pt>
    <dgm:pt modelId="{7D5A5D0C-CA3B-4998-9F5C-0834D2A3A1C6}" type="pres">
      <dgm:prSet presAssocID="{E5DEE0BD-CEC9-4E72-8AAB-A9BF5C5010AB}" presName="desTx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d-ID"/>
        </a:p>
      </dgm:t>
    </dgm:pt>
  </dgm:ptLst>
  <dgm:cxnLst>
    <dgm:cxn modelId="{61B0C37F-8313-4693-9A6A-59A12CF557A4}" type="presOf" srcId="{11253EA8-64EC-4978-B20F-35BD0090DEDD}" destId="{1112B43D-0210-4EEB-99E7-E22DDF2B90E2}" srcOrd="0" destOrd="0" presId="urn:diagrams.loki3.com/BracketList"/>
    <dgm:cxn modelId="{955728FE-1B2A-444D-BE11-9A48085D7F68}" srcId="{A860FC18-3737-454D-BD6C-FE7A16E70CDE}" destId="{FA0B7D9E-F664-4971-AF52-D97A4928EE86}" srcOrd="0" destOrd="0" parTransId="{15746922-9727-4EDA-BE82-38402B8DBCC0}" sibTransId="{C63431F2-41EC-4488-B4B8-9F4EB8FB1E65}"/>
    <dgm:cxn modelId="{33ABD9E9-4530-4639-B4F4-F73D7158CB4F}" srcId="{6589F1FA-CF3E-4837-828E-8E5EACE434EE}" destId="{19DC999C-3D9B-4E7D-B682-C67899EE98A3}" srcOrd="2" destOrd="0" parTransId="{C4D82B6D-C510-416B-87FB-017C14ECA0E4}" sibTransId="{F1A4AC74-EA3D-466A-9977-A3FB35310AE6}"/>
    <dgm:cxn modelId="{2EB60B81-7903-4568-8A1F-95DB33E3F9B1}" srcId="{6589F1FA-CF3E-4837-828E-8E5EACE434EE}" destId="{8D50F933-48C0-4C41-A563-30C5DF3005AB}" srcOrd="0" destOrd="0" parTransId="{554FF142-21B1-448C-86F6-E838E9EE32E7}" sibTransId="{B6346F97-FD5A-4055-9F5E-AC1D9E88302B}"/>
    <dgm:cxn modelId="{980B6A19-4F1A-4E4B-807D-00910E4CCF2A}" srcId="{11253EA8-64EC-4978-B20F-35BD0090DEDD}" destId="{D9A01A13-C8AF-4840-93F5-921704F4F07E}" srcOrd="0" destOrd="0" parTransId="{7876C95B-270D-4DE2-8232-71012215CE9F}" sibTransId="{899EC69F-3069-4C91-9184-264F31EAA070}"/>
    <dgm:cxn modelId="{C8D55A6F-5C46-42E2-BCEB-20E62882CFF4}" srcId="{6589F1FA-CF3E-4837-828E-8E5EACE434EE}" destId="{11253EA8-64EC-4978-B20F-35BD0090DEDD}" srcOrd="3" destOrd="0" parTransId="{C6F29E27-AE9E-485D-8847-8A420A4BF68A}" sibTransId="{8B8842CF-1BCA-4AD1-958C-3B1F86A27188}"/>
    <dgm:cxn modelId="{046DB080-0A41-4D3E-9102-AC29F3449801}" srcId="{E5DEE0BD-CEC9-4E72-8AAB-A9BF5C5010AB}" destId="{98640D28-2649-472C-92BE-0F84A59B2F14}" srcOrd="0" destOrd="0" parTransId="{053CC6AE-3281-46F0-8876-1AA77288E3A1}" sibTransId="{CDD1A0DD-F119-4FE0-A088-172D38CDED30}"/>
    <dgm:cxn modelId="{CC7DE6DF-239F-4E2D-B464-1B3C4E0049F2}" type="presOf" srcId="{98640D28-2649-472C-92BE-0F84A59B2F14}" destId="{7D5A5D0C-CA3B-4998-9F5C-0834D2A3A1C6}" srcOrd="0" destOrd="0" presId="urn:diagrams.loki3.com/BracketList"/>
    <dgm:cxn modelId="{688562A0-3061-42EE-964A-E4A0D636A533}" type="presOf" srcId="{19DC999C-3D9B-4E7D-B682-C67899EE98A3}" destId="{05EECE3D-ED5F-4693-8AD0-18952742FD5A}" srcOrd="0" destOrd="0" presId="urn:diagrams.loki3.com/BracketList"/>
    <dgm:cxn modelId="{CEB978F9-06B5-462D-B9B3-693298FA8DE8}" srcId="{6589F1FA-CF3E-4837-828E-8E5EACE434EE}" destId="{A860FC18-3737-454D-BD6C-FE7A16E70CDE}" srcOrd="1" destOrd="0" parTransId="{7F386ED7-120A-4D6C-833E-5702F4BACCDB}" sibTransId="{6528D2DB-A559-4F3E-969D-240172E75717}"/>
    <dgm:cxn modelId="{8EE6AEE3-1DFB-4876-83D4-625379B46E36}" type="presOf" srcId="{FA0B7D9E-F664-4971-AF52-D97A4928EE86}" destId="{37774D20-48B7-421C-8008-6DA43A2C2B17}" srcOrd="0" destOrd="0" presId="urn:diagrams.loki3.com/BracketList"/>
    <dgm:cxn modelId="{B024ECE7-25B0-44C8-9B0E-ADFDF4EAA1B5}" type="presOf" srcId="{E5DEE0BD-CEC9-4E72-8AAB-A9BF5C5010AB}" destId="{0E00A4EC-EF51-4A25-9527-F6F13527E58D}" srcOrd="0" destOrd="0" presId="urn:diagrams.loki3.com/BracketList"/>
    <dgm:cxn modelId="{A2DCA5E3-6638-417B-8504-65D550CEC930}" type="presOf" srcId="{296ABB67-44B1-44F0-8BB4-46C3884FAB40}" destId="{AC9B1706-32E4-4315-B32A-D1444F3C73B5}" srcOrd="0" destOrd="0" presId="urn:diagrams.loki3.com/BracketList"/>
    <dgm:cxn modelId="{FF855477-788B-44FB-AF41-8394620DF0F3}" srcId="{19DC999C-3D9B-4E7D-B682-C67899EE98A3}" destId="{296ABB67-44B1-44F0-8BB4-46C3884FAB40}" srcOrd="0" destOrd="0" parTransId="{DD0F37AA-87AC-4D8E-8DB9-805698FAE829}" sibTransId="{01F0A9C2-96D1-442F-8488-AECC9B4A84B7}"/>
    <dgm:cxn modelId="{588DD849-0FBF-40D9-A6DA-DD89C13364BE}" type="presOf" srcId="{8D50F933-48C0-4C41-A563-30C5DF3005AB}" destId="{3D9BA19C-3E96-48A4-BCB5-BFBB0C442C47}" srcOrd="0" destOrd="0" presId="urn:diagrams.loki3.com/BracketList"/>
    <dgm:cxn modelId="{282B0266-6A78-4072-AAC3-205FE053986D}" srcId="{8D50F933-48C0-4C41-A563-30C5DF3005AB}" destId="{369253D1-A795-4BCE-93E6-579ADD46298E}" srcOrd="0" destOrd="0" parTransId="{F62CBEF8-5BD1-4920-BD8F-7A320B668FD5}" sibTransId="{562546B4-113B-462D-B60F-3873EBC08226}"/>
    <dgm:cxn modelId="{06F5ECB7-19A4-4B07-8607-D3A1847AF5A9}" srcId="{6589F1FA-CF3E-4837-828E-8E5EACE434EE}" destId="{E5DEE0BD-CEC9-4E72-8AAB-A9BF5C5010AB}" srcOrd="4" destOrd="0" parTransId="{B6FFEC2C-DCC0-4ECA-850E-BCE66FBCA3DD}" sibTransId="{7E6DEFDC-F5BB-4FF0-861E-30991A103D05}"/>
    <dgm:cxn modelId="{22C70016-0D2F-4EEE-B449-8C20BDD3E8E4}" type="presOf" srcId="{6589F1FA-CF3E-4837-828E-8E5EACE434EE}" destId="{9DB078DC-104A-4B23-8B31-BF87C79A7221}" srcOrd="0" destOrd="0" presId="urn:diagrams.loki3.com/BracketList"/>
    <dgm:cxn modelId="{835F2F3C-4162-4C07-952C-B1F6DE30A312}" type="presOf" srcId="{369253D1-A795-4BCE-93E6-579ADD46298E}" destId="{FCA687A1-95D6-4583-987B-F28264AED47A}" srcOrd="0" destOrd="0" presId="urn:diagrams.loki3.com/BracketList"/>
    <dgm:cxn modelId="{F9B24D87-E796-4489-9487-40CFD7E0B134}" type="presOf" srcId="{A860FC18-3737-454D-BD6C-FE7A16E70CDE}" destId="{C0976BF6-0278-4A90-A51F-BF2274C2B4FF}" srcOrd="0" destOrd="0" presId="urn:diagrams.loki3.com/BracketList"/>
    <dgm:cxn modelId="{6DD9DB6B-BED7-41B5-AB25-F62058BECBDA}" type="presOf" srcId="{D9A01A13-C8AF-4840-93F5-921704F4F07E}" destId="{870EAABB-D655-49FC-B4A4-B10DF7FB844A}" srcOrd="0" destOrd="0" presId="urn:diagrams.loki3.com/BracketList"/>
    <dgm:cxn modelId="{E73849A5-1C80-487C-909B-B75FC716A5DA}" type="presParOf" srcId="{9DB078DC-104A-4B23-8B31-BF87C79A7221}" destId="{3C1CE145-8AFB-452A-AAB6-368393CBF996}" srcOrd="0" destOrd="0" presId="urn:diagrams.loki3.com/BracketList"/>
    <dgm:cxn modelId="{9095508A-8A6A-4BD1-BB73-8F2D6B7B5239}" type="presParOf" srcId="{3C1CE145-8AFB-452A-AAB6-368393CBF996}" destId="{3D9BA19C-3E96-48A4-BCB5-BFBB0C442C47}" srcOrd="0" destOrd="0" presId="urn:diagrams.loki3.com/BracketList"/>
    <dgm:cxn modelId="{A9EF58D7-091C-41E8-B01B-0D8074960B7D}" type="presParOf" srcId="{3C1CE145-8AFB-452A-AAB6-368393CBF996}" destId="{5B74FE47-EA87-4F09-A8A0-65F5BEB56BDF}" srcOrd="1" destOrd="0" presId="urn:diagrams.loki3.com/BracketList"/>
    <dgm:cxn modelId="{AA3ACB5D-4535-416A-9F05-7D7925387A4B}" type="presParOf" srcId="{3C1CE145-8AFB-452A-AAB6-368393CBF996}" destId="{5691D921-E95F-46F2-BDEC-8DAD02F93BEB}" srcOrd="2" destOrd="0" presId="urn:diagrams.loki3.com/BracketList"/>
    <dgm:cxn modelId="{C027431B-E890-4D5B-BE9F-70DDA52DEBD4}" type="presParOf" srcId="{3C1CE145-8AFB-452A-AAB6-368393CBF996}" destId="{FCA687A1-95D6-4583-987B-F28264AED47A}" srcOrd="3" destOrd="0" presId="urn:diagrams.loki3.com/BracketList"/>
    <dgm:cxn modelId="{A6367A70-ACD7-430A-BBCA-633C9585ED4D}" type="presParOf" srcId="{9DB078DC-104A-4B23-8B31-BF87C79A7221}" destId="{37E88547-9A80-422C-9AA5-47311B093DB7}" srcOrd="1" destOrd="0" presId="urn:diagrams.loki3.com/BracketList"/>
    <dgm:cxn modelId="{7B9318C4-45B0-44CA-B5BB-6F6BD2CE1A79}" type="presParOf" srcId="{9DB078DC-104A-4B23-8B31-BF87C79A7221}" destId="{E527E362-6300-45ED-BB1B-B7AE9444955E}" srcOrd="2" destOrd="0" presId="urn:diagrams.loki3.com/BracketList"/>
    <dgm:cxn modelId="{E08219C7-E621-4088-84F0-144DD961B735}" type="presParOf" srcId="{E527E362-6300-45ED-BB1B-B7AE9444955E}" destId="{C0976BF6-0278-4A90-A51F-BF2274C2B4FF}" srcOrd="0" destOrd="0" presId="urn:diagrams.loki3.com/BracketList"/>
    <dgm:cxn modelId="{787E224C-FDF0-40DC-8F43-AFD4A9D9398E}" type="presParOf" srcId="{E527E362-6300-45ED-BB1B-B7AE9444955E}" destId="{D84BD609-9F8E-4DE3-A2FB-503CAD3E4045}" srcOrd="1" destOrd="0" presId="urn:diagrams.loki3.com/BracketList"/>
    <dgm:cxn modelId="{13D1A999-0DC6-490E-8814-A9ADD2F3B292}" type="presParOf" srcId="{E527E362-6300-45ED-BB1B-B7AE9444955E}" destId="{17D09201-3872-49BA-920C-FBB0E03212BB}" srcOrd="2" destOrd="0" presId="urn:diagrams.loki3.com/BracketList"/>
    <dgm:cxn modelId="{8956FB5B-8437-468F-A989-9A5F858E00C5}" type="presParOf" srcId="{E527E362-6300-45ED-BB1B-B7AE9444955E}" destId="{37774D20-48B7-421C-8008-6DA43A2C2B17}" srcOrd="3" destOrd="0" presId="urn:diagrams.loki3.com/BracketList"/>
    <dgm:cxn modelId="{4FD4B544-A9CB-47B9-B4B9-29593F1404F7}" type="presParOf" srcId="{9DB078DC-104A-4B23-8B31-BF87C79A7221}" destId="{32F09FC5-2E78-42DB-8497-8BE515D06859}" srcOrd="3" destOrd="0" presId="urn:diagrams.loki3.com/BracketList"/>
    <dgm:cxn modelId="{5993AF53-2EDE-491A-9158-C045B96F9662}" type="presParOf" srcId="{9DB078DC-104A-4B23-8B31-BF87C79A7221}" destId="{EAA7DEBC-18E1-4277-8892-2F174A9AAA61}" srcOrd="4" destOrd="0" presId="urn:diagrams.loki3.com/BracketList"/>
    <dgm:cxn modelId="{85B2635F-5BDC-47A0-90ED-213C25A3AFB7}" type="presParOf" srcId="{EAA7DEBC-18E1-4277-8892-2F174A9AAA61}" destId="{05EECE3D-ED5F-4693-8AD0-18952742FD5A}" srcOrd="0" destOrd="0" presId="urn:diagrams.loki3.com/BracketList"/>
    <dgm:cxn modelId="{830CD433-D093-42D8-B4AA-8A58644EA0C7}" type="presParOf" srcId="{EAA7DEBC-18E1-4277-8892-2F174A9AAA61}" destId="{249C3AA3-4DD4-4486-A4D4-002C07494EC6}" srcOrd="1" destOrd="0" presId="urn:diagrams.loki3.com/BracketList"/>
    <dgm:cxn modelId="{5839ED73-E262-4BCE-8B32-D9C389CC1D05}" type="presParOf" srcId="{EAA7DEBC-18E1-4277-8892-2F174A9AAA61}" destId="{B8215806-DAC8-4459-84BD-1584C88BBAB8}" srcOrd="2" destOrd="0" presId="urn:diagrams.loki3.com/BracketList"/>
    <dgm:cxn modelId="{8F57FEE1-BF92-4C13-A216-9416159E3670}" type="presParOf" srcId="{EAA7DEBC-18E1-4277-8892-2F174A9AAA61}" destId="{AC9B1706-32E4-4315-B32A-D1444F3C73B5}" srcOrd="3" destOrd="0" presId="urn:diagrams.loki3.com/BracketList"/>
    <dgm:cxn modelId="{7017AF4F-4EC1-482A-B7AB-FCA079E1F9AD}" type="presParOf" srcId="{9DB078DC-104A-4B23-8B31-BF87C79A7221}" destId="{A2AC433F-B7F1-4774-BDFC-63B172996903}" srcOrd="5" destOrd="0" presId="urn:diagrams.loki3.com/BracketList"/>
    <dgm:cxn modelId="{52C05873-1028-404D-BF27-B59D6C828DB1}" type="presParOf" srcId="{9DB078DC-104A-4B23-8B31-BF87C79A7221}" destId="{1AC0D6AB-CC53-4C2D-AC58-2CA7B6380EAD}" srcOrd="6" destOrd="0" presId="urn:diagrams.loki3.com/BracketList"/>
    <dgm:cxn modelId="{4E5A776E-F5DA-4283-ADEA-E507CBCBF0F5}" type="presParOf" srcId="{1AC0D6AB-CC53-4C2D-AC58-2CA7B6380EAD}" destId="{1112B43D-0210-4EEB-99E7-E22DDF2B90E2}" srcOrd="0" destOrd="0" presId="urn:diagrams.loki3.com/BracketList"/>
    <dgm:cxn modelId="{C94DA434-26F9-45E1-8FE3-A827B4606955}" type="presParOf" srcId="{1AC0D6AB-CC53-4C2D-AC58-2CA7B6380EAD}" destId="{52546416-0BD8-49EB-833B-52CB25664B11}" srcOrd="1" destOrd="0" presId="urn:diagrams.loki3.com/BracketList"/>
    <dgm:cxn modelId="{B4C0386A-3407-4ADE-BFB0-9DA2D8D97515}" type="presParOf" srcId="{1AC0D6AB-CC53-4C2D-AC58-2CA7B6380EAD}" destId="{C7AC86B3-3B67-4867-B9E8-455642177A1B}" srcOrd="2" destOrd="0" presId="urn:diagrams.loki3.com/BracketList"/>
    <dgm:cxn modelId="{75772013-3521-410F-AECA-B994376EBC15}" type="presParOf" srcId="{1AC0D6AB-CC53-4C2D-AC58-2CA7B6380EAD}" destId="{870EAABB-D655-49FC-B4A4-B10DF7FB844A}" srcOrd="3" destOrd="0" presId="urn:diagrams.loki3.com/BracketList"/>
    <dgm:cxn modelId="{04525BCD-6DDC-4008-AF27-EB54FF4A5806}" type="presParOf" srcId="{9DB078DC-104A-4B23-8B31-BF87C79A7221}" destId="{29546E5A-4109-4112-AA6D-269DD4C044E2}" srcOrd="7" destOrd="0" presId="urn:diagrams.loki3.com/BracketList"/>
    <dgm:cxn modelId="{52D020F1-2C9B-4EED-BF88-ED35E42AB22E}" type="presParOf" srcId="{9DB078DC-104A-4B23-8B31-BF87C79A7221}" destId="{53B864FA-B642-454B-9D36-08997AED127C}" srcOrd="8" destOrd="0" presId="urn:diagrams.loki3.com/BracketList"/>
    <dgm:cxn modelId="{E5AC44BF-5FF2-4994-B07B-FCF6A1EAAD29}" type="presParOf" srcId="{53B864FA-B642-454B-9D36-08997AED127C}" destId="{0E00A4EC-EF51-4A25-9527-F6F13527E58D}" srcOrd="0" destOrd="0" presId="urn:diagrams.loki3.com/BracketList"/>
    <dgm:cxn modelId="{ED8EFF22-535F-44C7-A8B8-1ACA41CEF627}" type="presParOf" srcId="{53B864FA-B642-454B-9D36-08997AED127C}" destId="{C925A032-2988-47B2-A408-9001095D969B}" srcOrd="1" destOrd="0" presId="urn:diagrams.loki3.com/BracketList"/>
    <dgm:cxn modelId="{46B81024-EEF7-43C4-B32E-14AADC44C833}" type="presParOf" srcId="{53B864FA-B642-454B-9D36-08997AED127C}" destId="{C928CAE6-954C-4996-BCA5-DC157CFBC9DF}" srcOrd="2" destOrd="0" presId="urn:diagrams.loki3.com/BracketList"/>
    <dgm:cxn modelId="{4A8C00FC-23DF-4B44-8209-8091B19E5156}" type="presParOf" srcId="{53B864FA-B642-454B-9D36-08997AED127C}" destId="{7D5A5D0C-CA3B-4998-9F5C-0834D2A3A1C6}" srcOrd="3" destOrd="0" presId="urn:diagrams.loki3.com/BracketList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52A39-AC70-4D0E-A3E6-602DFBBCD3F2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06D5-6BC3-48C1-96F9-DCEFC4D33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28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29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32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33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35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453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24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2F55-5E77-411A-9CC4-A21E2DA59236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453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26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58E8A8-538B-7E43-9BE6-BE8C5DC2DE43}" type="slidenum">
              <a:rPr lang="da-DK">
                <a:solidFill>
                  <a:prstClr val="black"/>
                </a:solidFill>
              </a:rPr>
              <a:pPr eaLnBrk="1" hangingPunct="1"/>
              <a:t>27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2402-8B4C-4393-8F1B-18648A2BE2A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D57D-8DC9-460D-B31B-CA08229F1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LIST%20OF%20INDIVIDUAL_Jeffrey%20Beall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err="1" smtClean="0">
                <a:latin typeface="Arial Narrow" pitchFamily="34" charset="0"/>
              </a:rPr>
              <a:t>Pada</a:t>
            </a:r>
            <a:endParaRPr lang="en-US" sz="3000" b="1" dirty="0" smtClean="0">
              <a:latin typeface="Arial Narrow" pitchFamily="34" charset="0"/>
            </a:endParaRPr>
          </a:p>
          <a:p>
            <a:r>
              <a:rPr lang="en-US" sz="4000" b="1" dirty="0" smtClean="0">
                <a:latin typeface="Arial Narrow" pitchFamily="34" charset="0"/>
              </a:rPr>
              <a:t>Seminar </a:t>
            </a:r>
            <a:r>
              <a:rPr lang="en-US" sz="4000" b="1" dirty="0" err="1" smtClean="0">
                <a:latin typeface="Arial Narrow" pitchFamily="34" charset="0"/>
              </a:rPr>
              <a:t>Pengembangan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Perpustakaan</a:t>
            </a:r>
            <a:r>
              <a:rPr lang="en-US" sz="4000" b="1" dirty="0" smtClean="0">
                <a:latin typeface="Arial Narrow" pitchFamily="34" charset="0"/>
              </a:rPr>
              <a:t> Digital</a:t>
            </a:r>
          </a:p>
          <a:p>
            <a:r>
              <a:rPr lang="en-US" sz="3600" b="1" dirty="0" err="1" smtClean="0">
                <a:latin typeface="Arial Narrow" pitchFamily="34" charset="0"/>
              </a:rPr>
              <a:t>Universitas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Malikussaleh</a:t>
            </a:r>
            <a:endParaRPr lang="en-US" sz="36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27 </a:t>
            </a:r>
            <a:r>
              <a:rPr lang="en-US" sz="2400" b="1" dirty="0" err="1" smtClean="0">
                <a:latin typeface="Arial Narrow" pitchFamily="34" charset="0"/>
              </a:rPr>
              <a:t>Maret</a:t>
            </a:r>
            <a:r>
              <a:rPr lang="en-US" sz="2400" b="1" dirty="0" smtClean="0">
                <a:latin typeface="Arial Narrow" pitchFamily="34" charset="0"/>
              </a:rPr>
              <a:t>  2017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7" name="Ramme 99"/>
          <p:cNvSpPr>
            <a:spLocks noChangeArrowheads="1"/>
          </p:cNvSpPr>
          <p:nvPr/>
        </p:nvSpPr>
        <p:spPr bwMode="auto">
          <a:xfrm>
            <a:off x="304800" y="228600"/>
            <a:ext cx="8534400" cy="6477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91276" y="2438400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ktangel 76"/>
          <p:cNvSpPr>
            <a:spLocks noChangeArrowheads="1"/>
          </p:cNvSpPr>
          <p:nvPr/>
        </p:nvSpPr>
        <p:spPr bwMode="auto">
          <a:xfrm>
            <a:off x="1877645" y="2567226"/>
            <a:ext cx="60471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Disajikan oleh : Saib Suwilo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609600"/>
            <a:ext cx="6381124" cy="1092682"/>
          </a:xfrm>
          <a:prstGeom prst="rect">
            <a:avLst/>
          </a:prstGeom>
          <a:solidFill>
            <a:srgbClr val="3333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76"/>
          <p:cNvSpPr>
            <a:spLocks noChangeArrowheads="1"/>
          </p:cNvSpPr>
          <p:nvPr/>
        </p:nvSpPr>
        <p:spPr bwMode="auto">
          <a:xfrm>
            <a:off x="1496645" y="685800"/>
            <a:ext cx="60471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Publikasi Artikel Ilmiah</a:t>
            </a:r>
            <a:endParaRPr kumimoji="0" lang="da-DK" sz="4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130" y="228600"/>
            <a:ext cx="8545070" cy="64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95300"/>
            <a:ext cx="8353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51755" y="507518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963244" y="585791"/>
            <a:ext cx="60471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ABSTRAK </a:t>
            </a:r>
            <a:r>
              <a:rPr lang="en-US" sz="2800" b="1" kern="0" noProof="1" smtClean="0">
                <a:solidFill>
                  <a:sysClr val="windowText" lastClr="000000"/>
                </a:solidFill>
                <a:cs typeface="Arial" charset="0"/>
              </a:rPr>
              <a:t>ARTIKEL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ktangel 76"/>
          <p:cNvSpPr>
            <a:spLocks noChangeArrowheads="1"/>
          </p:cNvSpPr>
          <p:nvPr/>
        </p:nvSpPr>
        <p:spPr bwMode="auto">
          <a:xfrm>
            <a:off x="6934200" y="572868"/>
            <a:ext cx="953396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1">
                <a:solidFill>
                  <a:sysClr val="window" lastClr="FFFFFF"/>
                </a:solidFill>
                <a:cs typeface="Arial" charset="0"/>
              </a:rPr>
              <a:t>*</a:t>
            </a:r>
            <a:r>
              <a:rPr kumimoji="0" sz="3600" b="1" i="0" u="none" strike="noStrike" kern="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charset="0"/>
              </a:rPr>
              <a:t> </a:t>
            </a:r>
            <a:endParaRPr kumimoji="0" lang="da-DK" sz="3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4800" y="1676401"/>
            <a:ext cx="8610600" cy="4800604"/>
            <a:chOff x="801348" y="5334001"/>
            <a:chExt cx="3980107" cy="3691939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945432" y="5189917"/>
              <a:ext cx="3691939" cy="3980107"/>
            </a:xfrm>
            <a:prstGeom prst="roundRect">
              <a:avLst>
                <a:gd name="adj" fmla="val 78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  <p:sp>
          <p:nvSpPr>
            <p:cNvPr id="39" name="Tekstboks 72"/>
            <p:cNvSpPr txBox="1">
              <a:spLocks noChangeArrowheads="1"/>
            </p:cNvSpPr>
            <p:nvPr/>
          </p:nvSpPr>
          <p:spPr bwMode="auto">
            <a:xfrm>
              <a:off x="942237" y="5429275"/>
              <a:ext cx="3803996" cy="250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yang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sangat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penting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untuk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mengidentifikasi</a:t>
              </a:r>
              <a:r>
                <a:rPr lang="en-US" sz="3200" b="1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subjek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penelitian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.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endParaRPr lang="en-US" sz="3200" dirty="0">
                <a:latin typeface="Calibri"/>
                <a:cs typeface="Calibri"/>
                <a:sym typeface="Symbo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Memperjelas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istilah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judul</a:t>
              </a:r>
              <a:endParaRPr lang="en-US" sz="3200" dirty="0" smtClean="0">
                <a:latin typeface="Calibri"/>
                <a:cs typeface="Calibri"/>
                <a:sym typeface="Symbo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Memberikan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detail yang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tidak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dapat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termuat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dalam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>
                  <a:latin typeface="Calibri"/>
                  <a:cs typeface="Calibri"/>
                  <a:sym typeface="Symbol" charset="0"/>
                </a:rPr>
                <a:t>judul</a:t>
              </a:r>
              <a:r>
                <a:rPr lang="en-US" sz="3200" dirty="0">
                  <a:latin typeface="Calibri"/>
                  <a:cs typeface="Calibri"/>
                  <a:sym typeface="Symbol" charset="0"/>
                </a:rPr>
                <a:t>. </a:t>
              </a: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Membangun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kesan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pertama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kepada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pembaca</a:t>
              </a:r>
              <a:endParaRPr lang="en-US" sz="3200" dirty="0" smtClean="0">
                <a:latin typeface="Calibri"/>
                <a:cs typeface="Calibri"/>
                <a:sym typeface="Symbo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Menentukan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ketertarikan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pembaca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terhadap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2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200" dirty="0" smtClean="0">
                  <a:latin typeface="Calibri"/>
                  <a:cs typeface="Calibri"/>
                  <a:sym typeface="Symbol" charset="0"/>
                </a:rPr>
                <a:t>. </a:t>
              </a:r>
              <a:endParaRPr lang="en-AU" sz="3200" dirty="0">
                <a:latin typeface="Calibri"/>
                <a:cs typeface="Calibri"/>
                <a:sym typeface="Symbo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310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381000"/>
            <a:ext cx="866775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304800"/>
            <a:ext cx="87439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81000" y="76200"/>
            <a:ext cx="6381124" cy="787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457200" y="152400"/>
            <a:ext cx="60471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PENDAHULUAN </a:t>
            </a:r>
            <a:r>
              <a:rPr lang="en-US" sz="2800" b="1" kern="0" noProof="1" smtClean="0">
                <a:solidFill>
                  <a:sysClr val="windowText" lastClr="000000"/>
                </a:solidFill>
                <a:cs typeface="Arial" charset="0"/>
              </a:rPr>
              <a:t>DARI ARTIKEL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4800" y="838200"/>
            <a:ext cx="8610600" cy="5867401"/>
            <a:chOff x="801348" y="5334001"/>
            <a:chExt cx="3980107" cy="3691939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945432" y="5189917"/>
              <a:ext cx="3691939" cy="3980107"/>
            </a:xfrm>
            <a:prstGeom prst="roundRect">
              <a:avLst>
                <a:gd name="adj" fmla="val 787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  <p:sp>
          <p:nvSpPr>
            <p:cNvPr id="39" name="Tekstboks 72"/>
            <p:cNvSpPr txBox="1">
              <a:spLocks noChangeArrowheads="1"/>
            </p:cNvSpPr>
            <p:nvPr/>
          </p:nvSpPr>
          <p:spPr bwMode="auto">
            <a:xfrm>
              <a:off x="942237" y="5573737"/>
              <a:ext cx="3803996" cy="307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adalah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dimana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pembaca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memahami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kisah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sejarah</a:t>
              </a:r>
              <a:r>
                <a:rPr lang="en-US" sz="3000" b="1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dari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anda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.</a:t>
              </a: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Bahan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pertimbangan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pembaca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utk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membaca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seluruh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atau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tidak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. </a:t>
              </a:r>
              <a:endParaRPr lang="en-US" altLang="ja-JP" sz="3000" dirty="0">
                <a:latin typeface="Calibri"/>
                <a:cs typeface="Calibri"/>
                <a:sym typeface="Symbo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To the point.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Pembaca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sudah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memperoleh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gambaran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isi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dari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abstrak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. 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Namun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demikian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, 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pembaca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ingin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tahu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lebih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lanjut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hasil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penelitian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bagaimana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menyajikannya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.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menyajikan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informasi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tentang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: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800100" lvl="1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Bagaimana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SEJARAH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topik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?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800100" lvl="1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Bagaimana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topik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itu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berkaitan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dengan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topik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lainnya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?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800100" lvl="1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Mengapa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topik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itu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penting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422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4800" y="496094"/>
            <a:ext cx="6381124" cy="787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304800" y="585791"/>
            <a:ext cx="60471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PENDAHULUAN </a:t>
            </a:r>
            <a:r>
              <a:rPr lang="en-US" sz="2800" b="1" kern="0" noProof="1" smtClean="0">
                <a:solidFill>
                  <a:sysClr val="windowText" lastClr="000000"/>
                </a:solidFill>
                <a:cs typeface="Arial" charset="0"/>
              </a:rPr>
              <a:t>DARI ARTIKEL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81000" y="1676401"/>
            <a:ext cx="8610600" cy="4800605"/>
            <a:chOff x="907014" y="5334000"/>
            <a:chExt cx="3980107" cy="3691939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1051098" y="5189916"/>
              <a:ext cx="3691939" cy="3980107"/>
            </a:xfrm>
            <a:prstGeom prst="roundRect">
              <a:avLst>
                <a:gd name="adj" fmla="val 78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7" name="Rektangel 76"/>
            <p:cNvSpPr>
              <a:spLocks noChangeArrowheads="1"/>
            </p:cNvSpPr>
            <p:nvPr/>
          </p:nvSpPr>
          <p:spPr bwMode="auto">
            <a:xfrm>
              <a:off x="977459" y="5410201"/>
              <a:ext cx="3663107" cy="216812"/>
            </a:xfrm>
            <a:prstGeom prst="snipRoundRect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Aft>
                  <a:spcPts val="600"/>
                </a:spcAft>
              </a:pPr>
              <a:endParaRPr sz="2800" b="1" noProof="1">
                <a:solidFill>
                  <a:srgbClr val="FFFFFF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  <p:sp>
          <p:nvSpPr>
            <p:cNvPr id="39" name="Tekstboks 72"/>
            <p:cNvSpPr txBox="1">
              <a:spLocks noChangeArrowheads="1"/>
            </p:cNvSpPr>
            <p:nvPr/>
          </p:nvSpPr>
          <p:spPr bwMode="auto">
            <a:xfrm>
              <a:off x="942237" y="5728009"/>
              <a:ext cx="3803996" cy="311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609600" indent="-6096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yg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baik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memberi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materi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pengantar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yg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cukup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utk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memahami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isi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. </a:t>
              </a:r>
            </a:p>
            <a:p>
              <a:pPr marL="609600" indent="-6096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juga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menginformasikan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literatur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yang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relevan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dengan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memberikan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sitasi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hasil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terdahulu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.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609600" indent="-6096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akhir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disajikan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organisasi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penulisan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secara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menyeluruh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,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menerangkan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hal-hal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yg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penting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setiap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.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ini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memberikan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transisi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yang </a:t>
              </a:r>
              <a:r>
                <a:rPr lang="en-US" altLang="ja-JP" sz="3000" i="1" dirty="0" err="1" smtClean="0">
                  <a:latin typeface="Calibri"/>
                  <a:cs typeface="Calibri"/>
                  <a:sym typeface="Symbol" charset="0"/>
                </a:rPr>
                <a:t>mulus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ke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selanjutnya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.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800100" lvl="1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endParaRPr lang="en-US" sz="2100" dirty="0">
                <a:latin typeface="Calibri"/>
                <a:cs typeface="Calibri"/>
                <a:sym typeface="Symbo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59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4800" y="0"/>
            <a:ext cx="6381124" cy="787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304800" y="76200"/>
            <a:ext cx="60471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PENDAHULUAN </a:t>
            </a:r>
            <a:r>
              <a:rPr lang="en-US" sz="2800" b="1" kern="0" noProof="1" smtClean="0">
                <a:solidFill>
                  <a:sysClr val="windowText" lastClr="000000"/>
                </a:solidFill>
                <a:cs typeface="Arial" charset="0"/>
              </a:rPr>
              <a:t>DARI ARTIKEL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81000" y="1676401"/>
            <a:ext cx="8610600" cy="4800605"/>
            <a:chOff x="907014" y="5334000"/>
            <a:chExt cx="3980107" cy="3691939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1051098" y="5189916"/>
              <a:ext cx="3691939" cy="3980107"/>
            </a:xfrm>
            <a:prstGeom prst="roundRect">
              <a:avLst>
                <a:gd name="adj" fmla="val 78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7" name="Rektangel 76"/>
            <p:cNvSpPr>
              <a:spLocks noChangeArrowheads="1"/>
            </p:cNvSpPr>
            <p:nvPr/>
          </p:nvSpPr>
          <p:spPr bwMode="auto">
            <a:xfrm>
              <a:off x="977459" y="5410201"/>
              <a:ext cx="3663107" cy="216812"/>
            </a:xfrm>
            <a:prstGeom prst="snipRoundRect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Aft>
                  <a:spcPts val="600"/>
                </a:spcAft>
              </a:pPr>
              <a:endParaRPr sz="2800" b="1" noProof="1">
                <a:solidFill>
                  <a:srgbClr val="FFFFFF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  <p:sp>
          <p:nvSpPr>
            <p:cNvPr id="39" name="Tekstboks 72"/>
            <p:cNvSpPr txBox="1">
              <a:spLocks noChangeArrowheads="1"/>
            </p:cNvSpPr>
            <p:nvPr/>
          </p:nvSpPr>
          <p:spPr bwMode="auto">
            <a:xfrm>
              <a:off x="942237" y="5728009"/>
              <a:ext cx="3803996" cy="311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609600" indent="-6096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yg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baik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memberi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materi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pengantar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yg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cukup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utk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memahami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isi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. </a:t>
              </a:r>
            </a:p>
            <a:p>
              <a:pPr marL="609600" indent="-6096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juga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menginformasikan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literatur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yang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relevan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dengan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memberikan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sitasi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hasil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terdahulu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.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609600" indent="-6096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akhir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pendahuluan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disajikan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organisasi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penulisan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 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secara</a:t>
              </a:r>
              <a:r>
                <a:rPr lang="en-US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3000" dirty="0" err="1">
                  <a:latin typeface="Calibri"/>
                  <a:cs typeface="Calibri"/>
                  <a:sym typeface="Symbol" charset="0"/>
                </a:rPr>
                <a:t>menyeluruh</a:t>
              </a:r>
              <a:r>
                <a:rPr lang="en-US" sz="3000" dirty="0" smtClean="0">
                  <a:latin typeface="Calibri"/>
                  <a:cs typeface="Calibri"/>
                  <a:sym typeface="Symbol" charset="0"/>
                </a:rPr>
                <a:t>,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menerangkan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hal-hal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yg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penting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pada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setiap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.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 smtClean="0">
                  <a:latin typeface="Calibri"/>
                  <a:cs typeface="Calibri"/>
                  <a:sym typeface="Symbol" charset="0"/>
                </a:rPr>
                <a:t>ini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memberikan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transisi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yang </a:t>
              </a:r>
              <a:r>
                <a:rPr lang="en-US" altLang="ja-JP" sz="3000" i="1" dirty="0" err="1" smtClean="0">
                  <a:latin typeface="Calibri"/>
                  <a:cs typeface="Calibri"/>
                  <a:sym typeface="Symbol" charset="0"/>
                </a:rPr>
                <a:t>mulus</a:t>
              </a:r>
              <a:r>
                <a:rPr lang="en-US" altLang="ja-JP" sz="3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ke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bagian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altLang="ja-JP" sz="3000" dirty="0" err="1">
                  <a:latin typeface="Calibri"/>
                  <a:cs typeface="Calibri"/>
                  <a:sym typeface="Symbol" charset="0"/>
                </a:rPr>
                <a:t>selanjutnya</a:t>
              </a:r>
              <a:r>
                <a:rPr lang="en-US" altLang="ja-JP" sz="3000" dirty="0">
                  <a:latin typeface="Calibri"/>
                  <a:cs typeface="Calibri"/>
                  <a:sym typeface="Symbol" charset="0"/>
                </a:rPr>
                <a:t>. </a:t>
              </a:r>
              <a:endParaRPr lang="en-US" sz="3000" dirty="0">
                <a:latin typeface="Calibri"/>
                <a:cs typeface="Calibri"/>
                <a:sym typeface="Symbol" charset="0"/>
              </a:endParaRPr>
            </a:p>
            <a:p>
              <a:pPr marL="800100" lvl="1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endParaRPr lang="en-US" sz="2100" dirty="0">
                <a:latin typeface="Calibri"/>
                <a:cs typeface="Calibri"/>
                <a:sym typeface="Symbol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8929456" cy="56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59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Bagian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ini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mendiskusikan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semua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aspek</a:t>
            </a:r>
            <a:r>
              <a:rPr lang="en-US" sz="3500" dirty="0" smtClean="0">
                <a:cs typeface="Calibri"/>
                <a:sym typeface="Symbol" charset="0"/>
              </a:rPr>
              <a:t> yang </a:t>
            </a:r>
            <a:r>
              <a:rPr lang="en-US" sz="3500" dirty="0" err="1" smtClean="0">
                <a:cs typeface="Calibri"/>
                <a:sym typeface="Symbol" charset="0"/>
              </a:rPr>
              <a:t>berkaitan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dengan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hasil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penelitian</a:t>
            </a:r>
            <a:r>
              <a:rPr lang="en-US" sz="3500" dirty="0" smtClean="0">
                <a:cs typeface="Calibri"/>
                <a:sym typeface="Symbol" charset="0"/>
              </a:rPr>
              <a:t>. </a:t>
            </a: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Sajikan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informasi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ke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dalam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beberapa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bagian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sehingga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mudah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dipahami</a:t>
            </a:r>
            <a:r>
              <a:rPr lang="en-US" sz="3500" dirty="0" smtClean="0">
                <a:cs typeface="Calibri"/>
                <a:sym typeface="Symbol" charset="0"/>
              </a:rPr>
              <a:t>. </a:t>
            </a: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Sebaiknya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pendahuluan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beberapa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smtClean="0">
                <a:cs typeface="Calibri"/>
                <a:sym typeface="Symbol" charset="0"/>
              </a:rPr>
              <a:t>sub </a:t>
            </a:r>
            <a:r>
              <a:rPr lang="en-US" sz="3500" dirty="0" err="1" smtClean="0">
                <a:cs typeface="Calibri"/>
                <a:sym typeface="Symbol" charset="0"/>
              </a:rPr>
              <a:t>bagian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disajikan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relatif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sama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panjang</a:t>
            </a:r>
            <a:r>
              <a:rPr lang="en-US" sz="3500" dirty="0" smtClean="0">
                <a:cs typeface="Calibri"/>
                <a:sym typeface="Symbol" charset="0"/>
              </a:rPr>
              <a:t>.</a:t>
            </a: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Jangan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membagi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artikel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ke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dalam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i="1" dirty="0" smtClean="0">
                <a:cs typeface="Calibri"/>
                <a:sym typeface="Symbol" charset="0"/>
              </a:rPr>
              <a:t>sub </a:t>
            </a:r>
            <a:r>
              <a:rPr lang="en-US" sz="3500" i="1" dirty="0" err="1" smtClean="0">
                <a:cs typeface="Calibri"/>
                <a:sym typeface="Symbol" charset="0"/>
              </a:rPr>
              <a:t>bagian</a:t>
            </a:r>
            <a:r>
              <a:rPr lang="en-US" sz="3500" dirty="0" smtClean="0">
                <a:cs typeface="Calibri"/>
                <a:sym typeface="Symbol" charset="0"/>
              </a:rPr>
              <a:t> yang </a:t>
            </a:r>
            <a:r>
              <a:rPr lang="en-US" sz="3500" dirty="0" err="1" smtClean="0">
                <a:cs typeface="Calibri"/>
                <a:sym typeface="Symbol" charset="0"/>
              </a:rPr>
              <a:t>terlalu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banyak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Masing-masing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artikel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mempunyai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cara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penyajian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informasi</a:t>
            </a:r>
            <a:r>
              <a:rPr lang="en-US" sz="3500" dirty="0" smtClean="0">
                <a:cs typeface="Calibri"/>
                <a:sym typeface="Symbol" charset="0"/>
              </a:rPr>
              <a:t>  </a:t>
            </a:r>
            <a:r>
              <a:rPr lang="en-US" sz="3500" dirty="0" err="1" smtClean="0">
                <a:cs typeface="Calibri"/>
                <a:sym typeface="Symbol" charset="0"/>
              </a:rPr>
              <a:t>tersendiri</a:t>
            </a:r>
            <a:r>
              <a:rPr lang="en-US" sz="3500" dirty="0" smtClean="0">
                <a:cs typeface="Calibri"/>
                <a:sym typeface="Symbol" charset="0"/>
              </a:rPr>
              <a:t>. </a:t>
            </a:r>
          </a:p>
          <a:p>
            <a:pPr marL="971550" lvl="1" indent="-51435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Sajikan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informasi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dalam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bentuk</a:t>
            </a:r>
            <a:r>
              <a:rPr lang="en-US" sz="3500" dirty="0" smtClean="0">
                <a:cs typeface="Calibri"/>
                <a:sym typeface="Symbol" charset="0"/>
              </a:rPr>
              <a:t> yang </a:t>
            </a:r>
            <a:r>
              <a:rPr lang="en-US" sz="3500" dirty="0" err="1" smtClean="0">
                <a:cs typeface="Calibri"/>
                <a:sym typeface="Symbol" charset="0"/>
              </a:rPr>
              <a:t>dapat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dicerna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dgn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mudah</a:t>
            </a:r>
            <a:r>
              <a:rPr lang="en-US" sz="3500" dirty="0" smtClean="0">
                <a:cs typeface="Calibri"/>
                <a:sym typeface="Symbol" charset="0"/>
              </a:rPr>
              <a:t>.</a:t>
            </a:r>
          </a:p>
          <a:p>
            <a:pPr marL="971550" lvl="1" indent="-51435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Berikan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penjelasan</a:t>
            </a:r>
            <a:r>
              <a:rPr lang="en-US" sz="3500" dirty="0" smtClean="0">
                <a:cs typeface="Calibri"/>
                <a:sym typeface="Symbol" charset="0"/>
              </a:rPr>
              <a:t> yang </a:t>
            </a:r>
            <a:r>
              <a:rPr lang="en-US" sz="3500" dirty="0" err="1" smtClean="0">
                <a:cs typeface="Calibri"/>
                <a:sym typeface="Symbol" charset="0"/>
              </a:rPr>
              <a:t>logis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berurutan</a:t>
            </a:r>
            <a:endParaRPr lang="en-US" sz="3500" dirty="0" smtClean="0">
              <a:cs typeface="Calibri"/>
              <a:sym typeface="Symbol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152400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7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5026"/>
            <a:ext cx="647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BAGIAN UTAMA DARI ARTIKEL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amme 99"/>
          <p:cNvSpPr>
            <a:spLocks noChangeArrowheads="1"/>
          </p:cNvSpPr>
          <p:nvPr/>
        </p:nvSpPr>
        <p:spPr bwMode="auto">
          <a:xfrm>
            <a:off x="304800" y="1066800"/>
            <a:ext cx="8534400" cy="56388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" y="228600"/>
            <a:ext cx="7315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334000" cy="1143000"/>
          </a:xfrm>
        </p:spPr>
        <p:txBody>
          <a:bodyPr/>
          <a:lstStyle/>
          <a:p>
            <a:pPr algn="l"/>
            <a:r>
              <a:rPr lang="en-US" dirty="0" err="1" smtClean="0"/>
              <a:t>Ucapan</a:t>
            </a:r>
            <a:r>
              <a:rPr lang="en-US" dirty="0" smtClean="0"/>
              <a:t> </a:t>
            </a:r>
            <a:r>
              <a:rPr lang="en-US" dirty="0" err="1" smtClean="0"/>
              <a:t>Terimakasih</a:t>
            </a:r>
            <a:endParaRPr lang="en-US" dirty="0"/>
          </a:p>
        </p:txBody>
      </p:sp>
      <p:sp>
        <p:nvSpPr>
          <p:cNvPr id="6" name="Ramme 99"/>
          <p:cNvSpPr>
            <a:spLocks noChangeArrowheads="1"/>
          </p:cNvSpPr>
          <p:nvPr/>
        </p:nvSpPr>
        <p:spPr bwMode="auto">
          <a:xfrm>
            <a:off x="228600" y="1371600"/>
            <a:ext cx="8534400" cy="5334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Ristek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 No 20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752600"/>
            <a:ext cx="76485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7315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334000" cy="1143000"/>
          </a:xfrm>
        </p:spPr>
        <p:txBody>
          <a:bodyPr/>
          <a:lstStyle/>
          <a:p>
            <a:pPr algn="l"/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6" name="Ramme 99"/>
          <p:cNvSpPr>
            <a:spLocks noChangeArrowheads="1"/>
          </p:cNvSpPr>
          <p:nvPr/>
        </p:nvSpPr>
        <p:spPr bwMode="auto">
          <a:xfrm>
            <a:off x="0" y="1219200"/>
            <a:ext cx="8839200" cy="54864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186" y="1524000"/>
            <a:ext cx="854681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228600"/>
            <a:ext cx="7315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334000" cy="1143000"/>
          </a:xfrm>
        </p:spPr>
        <p:txBody>
          <a:bodyPr/>
          <a:lstStyle/>
          <a:p>
            <a:pPr algn="l"/>
            <a:r>
              <a:rPr lang="en-US" dirty="0" smtClean="0"/>
              <a:t>Inline Reference</a:t>
            </a:r>
            <a:endParaRPr lang="en-US" dirty="0"/>
          </a:p>
        </p:txBody>
      </p:sp>
      <p:sp>
        <p:nvSpPr>
          <p:cNvPr id="6" name="Ramme 99"/>
          <p:cNvSpPr>
            <a:spLocks noChangeArrowheads="1"/>
          </p:cNvSpPr>
          <p:nvPr/>
        </p:nvSpPr>
        <p:spPr bwMode="auto">
          <a:xfrm>
            <a:off x="152400" y="1524000"/>
            <a:ext cx="8686800" cy="51816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948" y="1828800"/>
            <a:ext cx="841712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228600"/>
            <a:ext cx="7315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334000" cy="1143000"/>
          </a:xfrm>
        </p:spPr>
        <p:txBody>
          <a:bodyPr/>
          <a:lstStyle/>
          <a:p>
            <a:pPr algn="l"/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6" name="Ramme 99"/>
          <p:cNvSpPr>
            <a:spLocks noChangeArrowheads="1"/>
          </p:cNvSpPr>
          <p:nvPr/>
        </p:nvSpPr>
        <p:spPr bwMode="auto">
          <a:xfrm>
            <a:off x="152400" y="1371600"/>
            <a:ext cx="8534400" cy="54102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21" y="1722437"/>
            <a:ext cx="8355379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228600"/>
            <a:ext cx="7315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334000" cy="1143000"/>
          </a:xfrm>
        </p:spPr>
        <p:txBody>
          <a:bodyPr/>
          <a:lstStyle/>
          <a:p>
            <a:pPr algn="l"/>
            <a:r>
              <a:rPr lang="en-US" dirty="0" smtClean="0"/>
              <a:t>Inline Reference</a:t>
            </a:r>
            <a:endParaRPr lang="en-US" dirty="0"/>
          </a:p>
        </p:txBody>
      </p:sp>
      <p:sp>
        <p:nvSpPr>
          <p:cNvPr id="6" name="Ramme 99"/>
          <p:cNvSpPr>
            <a:spLocks noChangeArrowheads="1"/>
          </p:cNvSpPr>
          <p:nvPr/>
        </p:nvSpPr>
        <p:spPr bwMode="auto">
          <a:xfrm>
            <a:off x="152400" y="1447800"/>
            <a:ext cx="8763000" cy="5334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0"/>
            <a:ext cx="8915400" cy="6858000"/>
            <a:chOff x="76200" y="0"/>
            <a:chExt cx="8915400" cy="6858000"/>
          </a:xfrm>
        </p:grpSpPr>
        <p:sp>
          <p:nvSpPr>
            <p:cNvPr id="5128" name="Rektangel 98"/>
            <p:cNvSpPr>
              <a:spLocks noChangeArrowheads="1"/>
            </p:cNvSpPr>
            <p:nvPr/>
          </p:nvSpPr>
          <p:spPr bwMode="auto">
            <a:xfrm>
              <a:off x="1143000" y="2895600"/>
              <a:ext cx="7086600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 err="1" smtClean="0"/>
                <a:t>Peluang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diterima</a:t>
              </a:r>
              <a:r>
                <a:rPr lang="en-US" sz="3000" dirty="0" smtClean="0"/>
                <a:t>.</a:t>
              </a:r>
            </a:p>
            <a:p>
              <a:r>
                <a:rPr lang="en-US" sz="3000" dirty="0" err="1" smtClean="0"/>
                <a:t>Periksa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berapa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persen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artikel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yg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ditolak</a:t>
              </a:r>
              <a:endParaRPr lang="en-US" sz="3000" dirty="0" smtClean="0"/>
            </a:p>
            <a:p>
              <a:r>
                <a:rPr lang="en-US" sz="3000" dirty="0" err="1" smtClean="0"/>
                <a:t>Periksa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waktu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proses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dari</a:t>
              </a:r>
              <a:r>
                <a:rPr lang="en-US" sz="3000" dirty="0" smtClean="0"/>
                <a:t> </a:t>
              </a:r>
              <a:r>
                <a:rPr lang="en-US" sz="3000" i="1" dirty="0" smtClean="0"/>
                <a:t>received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sampai</a:t>
              </a:r>
              <a:r>
                <a:rPr lang="en-US" sz="3000" dirty="0" smtClean="0"/>
                <a:t> </a:t>
              </a:r>
              <a:r>
                <a:rPr lang="en-US" sz="3000" i="1" dirty="0" smtClean="0"/>
                <a:t>accepted</a:t>
              </a:r>
              <a:r>
                <a:rPr lang="en-US" sz="3000" dirty="0" smtClean="0"/>
                <a:t>.</a:t>
              </a:r>
            </a:p>
            <a:p>
              <a:endParaRPr lang="en-US" sz="3000" dirty="0" smtClean="0"/>
            </a:p>
            <a:p>
              <a:r>
                <a:rPr lang="en-US" sz="3000" b="1" dirty="0" err="1" smtClean="0"/>
                <a:t>Kualitas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jurnal</a:t>
              </a:r>
              <a:r>
                <a:rPr lang="en-US" sz="3000" dirty="0" smtClean="0"/>
                <a:t> </a:t>
              </a:r>
            </a:p>
            <a:p>
              <a:r>
                <a:rPr lang="en-US" sz="3000" i="1" dirty="0" err="1" smtClean="0"/>
                <a:t>Lembaga</a:t>
              </a:r>
              <a:r>
                <a:rPr lang="en-US" sz="3000" i="1" dirty="0" smtClean="0"/>
                <a:t> </a:t>
              </a:r>
              <a:r>
                <a:rPr lang="en-US" sz="3000" i="1" dirty="0" err="1" smtClean="0"/>
                <a:t>Pengindeks</a:t>
              </a:r>
              <a:endParaRPr lang="en-US" sz="3000" i="1" dirty="0" smtClean="0"/>
            </a:p>
            <a:p>
              <a:r>
                <a:rPr lang="en-US" sz="3000" i="1" dirty="0" smtClean="0"/>
                <a:t>impact factor</a:t>
              </a:r>
              <a:r>
                <a:rPr lang="en-US" sz="2800" dirty="0" smtClean="0">
                  <a:solidFill>
                    <a:srgbClr val="000000"/>
                  </a:solidFill>
                </a:rPr>
                <a:t>.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129" name="Rektangel 98"/>
            <p:cNvSpPr>
              <a:spLocks noChangeArrowheads="1"/>
            </p:cNvSpPr>
            <p:nvPr/>
          </p:nvSpPr>
          <p:spPr bwMode="auto">
            <a:xfrm>
              <a:off x="609600" y="1447800"/>
              <a:ext cx="74676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 err="1" smtClean="0"/>
                <a:t>Kecocokan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topik</a:t>
              </a:r>
              <a:r>
                <a:rPr lang="en-US" sz="3000" b="1" dirty="0" smtClean="0"/>
                <a:t> </a:t>
              </a:r>
              <a:r>
                <a:rPr lang="en-US" sz="3000" dirty="0" err="1" smtClean="0"/>
                <a:t>dengan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lingkup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jurnal</a:t>
              </a:r>
              <a:r>
                <a:rPr lang="en-US" sz="3000" dirty="0" smtClean="0"/>
                <a:t>. </a:t>
              </a:r>
              <a:r>
                <a:rPr lang="en-US" sz="3000" dirty="0" err="1" smtClean="0"/>
                <a:t>Periksa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juga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berapa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sering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artikel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dengan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topik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sama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dgn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artikel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anda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terbit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dalam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jurnal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tsb</a:t>
              </a:r>
              <a:r>
                <a:rPr lang="en-US" sz="3000" dirty="0" smtClean="0"/>
                <a:t>.</a:t>
              </a:r>
            </a:p>
          </p:txBody>
        </p:sp>
        <p:sp>
          <p:nvSpPr>
            <p:cNvPr id="100" name="Ramme 99"/>
            <p:cNvSpPr>
              <a:spLocks noChangeArrowheads="1"/>
            </p:cNvSpPr>
            <p:nvPr/>
          </p:nvSpPr>
          <p:spPr bwMode="auto">
            <a:xfrm>
              <a:off x="457200" y="1143000"/>
              <a:ext cx="8229600" cy="5715000"/>
            </a:xfrm>
            <a:custGeom>
              <a:avLst/>
              <a:gdLst>
                <a:gd name="T0" fmla="*/ 4024313 w 7056120"/>
                <a:gd name="T1" fmla="*/ 0 h 1036320"/>
                <a:gd name="T2" fmla="*/ 0 w 7056120"/>
                <a:gd name="T3" fmla="*/ 1127125 h 1036320"/>
                <a:gd name="T4" fmla="*/ 4024313 w 7056120"/>
                <a:gd name="T5" fmla="*/ 2254250 h 1036320"/>
                <a:gd name="T6" fmla="*/ 8048625 w 7056120"/>
                <a:gd name="T7" fmla="*/ 1127125 h 103632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3339 w 7056120"/>
                <a:gd name="T13" fmla="*/ 53339 h 1036320"/>
                <a:gd name="T14" fmla="*/ 7002780 w 7056120"/>
                <a:gd name="T15" fmla="*/ 982981 h 1036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56120" h="1036320">
                  <a:moveTo>
                    <a:pt x="0" y="0"/>
                  </a:moveTo>
                  <a:lnTo>
                    <a:pt x="7056120" y="0"/>
                  </a:lnTo>
                  <a:lnTo>
                    <a:pt x="7056120" y="1036320"/>
                  </a:lnTo>
                  <a:lnTo>
                    <a:pt x="0" y="1036320"/>
                  </a:lnTo>
                  <a:close/>
                  <a:moveTo>
                    <a:pt x="53339" y="53339"/>
                  </a:moveTo>
                  <a:lnTo>
                    <a:pt x="53339" y="982981"/>
                  </a:lnTo>
                  <a:lnTo>
                    <a:pt x="7002781" y="982981"/>
                  </a:lnTo>
                  <a:lnTo>
                    <a:pt x="7002781" y="53339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 pitchFamily="34" charset="0"/>
                <a:ea typeface="ＭＳ Ｐゴシック" charset="-128"/>
                <a:cs typeface="ＭＳ Ｐゴシック" charset="0"/>
              </a:endParaRPr>
            </a:p>
          </p:txBody>
        </p:sp>
        <p:sp>
          <p:nvSpPr>
            <p:cNvPr id="5133" name="Tekstboks 146"/>
            <p:cNvSpPr txBox="1">
              <a:spLocks noChangeArrowheads="1"/>
            </p:cNvSpPr>
            <p:nvPr/>
          </p:nvSpPr>
          <p:spPr bwMode="auto">
            <a:xfrm>
              <a:off x="76200" y="112692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2800" b="1" dirty="0" smtClean="0">
                  <a:solidFill>
                    <a:srgbClr val="000000"/>
                  </a:solidFill>
                  <a:latin typeface="Calibri" charset="0"/>
                </a:rPr>
                <a:t>STRATEGI MEMILIH JURNAL</a:t>
              </a:r>
            </a:p>
          </p:txBody>
        </p:sp>
        <p:sp>
          <p:nvSpPr>
            <p:cNvPr id="19" name="Tekstboks 146"/>
            <p:cNvSpPr txBox="1">
              <a:spLocks noChangeArrowheads="1"/>
            </p:cNvSpPr>
            <p:nvPr/>
          </p:nvSpPr>
          <p:spPr bwMode="auto">
            <a:xfrm>
              <a:off x="3200400" y="0"/>
              <a:ext cx="5791200" cy="12618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2800" b="1" dirty="0" err="1" smtClean="0">
                  <a:solidFill>
                    <a:srgbClr val="FF0000"/>
                  </a:solidFill>
                  <a:latin typeface="Calibri" charset="0"/>
                </a:rPr>
                <a:t>Perhatian</a:t>
              </a:r>
              <a:r>
                <a:rPr lang="da-DK" sz="2800" b="1" dirty="0" smtClean="0">
                  <a:solidFill>
                    <a:srgbClr val="000000"/>
                  </a:solidFill>
                  <a:latin typeface="Calibri" charset="0"/>
                </a:rPr>
                <a:t>: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2400" dirty="0" smtClean="0">
                  <a:solidFill>
                    <a:srgbClr val="000000"/>
                  </a:solidFill>
                  <a:latin typeface="Calibri" charset="0"/>
                </a:rPr>
                <a:t>Periksa jurnal dalam </a:t>
              </a:r>
              <a:r>
                <a:rPr lang="da-DK" sz="2400" i="1" dirty="0" smtClean="0">
                  <a:solidFill>
                    <a:srgbClr val="000000"/>
                  </a:solidFill>
                  <a:latin typeface="Calibri" charset="0"/>
                </a:rPr>
                <a:t>black list  </a:t>
              </a:r>
              <a:r>
                <a:rPr lang="da-DK" sz="2400" i="1" dirty="0" smtClean="0">
                  <a:solidFill>
                    <a:srgbClr val="000000"/>
                  </a:solidFill>
                  <a:latin typeface="Calibri" charset="0"/>
                </a:rPr>
                <a:t>KemRistek </a:t>
              </a:r>
              <a:r>
                <a:rPr lang="da-DK" sz="2400" i="1" dirty="0" smtClean="0">
                  <a:solidFill>
                    <a:srgbClr val="000000"/>
                  </a:solidFill>
                  <a:latin typeface="Calibri" charset="0"/>
                </a:rPr>
                <a:t>Dikti</a:t>
              </a:r>
              <a:r>
                <a:rPr lang="da-DK" sz="2400" dirty="0" smtClean="0">
                  <a:solidFill>
                    <a:srgbClr val="000000"/>
                  </a:solidFill>
                  <a:latin typeface="Calibri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578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51755" y="496094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963244" y="585791"/>
            <a:ext cx="62757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LEMBAGA PENGINDEKS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ktangel 76"/>
          <p:cNvSpPr>
            <a:spLocks noChangeArrowheads="1"/>
          </p:cNvSpPr>
          <p:nvPr/>
        </p:nvSpPr>
        <p:spPr bwMode="auto">
          <a:xfrm>
            <a:off x="6934200" y="572868"/>
            <a:ext cx="953396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1">
                <a:solidFill>
                  <a:sysClr val="window" lastClr="FFFFFF"/>
                </a:solidFill>
                <a:cs typeface="Arial" charset="0"/>
              </a:rPr>
              <a:t>*</a:t>
            </a:r>
            <a:r>
              <a:rPr kumimoji="0" sz="3600" b="1" i="0" u="none" strike="noStrike" kern="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charset="0"/>
              </a:rPr>
              <a:t> </a:t>
            </a:r>
            <a:endParaRPr kumimoji="0" lang="da-DK" sz="3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4798" y="1676395"/>
            <a:ext cx="8610600" cy="4775409"/>
            <a:chOff x="801347" y="5334000"/>
            <a:chExt cx="3980107" cy="3516128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1033337" y="5102010"/>
              <a:ext cx="3516128" cy="3980107"/>
            </a:xfrm>
            <a:prstGeom prst="roundRect">
              <a:avLst>
                <a:gd name="adj" fmla="val 78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  <p:sp>
          <p:nvSpPr>
            <p:cNvPr id="39" name="Tekstboks 72"/>
            <p:cNvSpPr txBox="1">
              <a:spLocks noChangeArrowheads="1"/>
            </p:cNvSpPr>
            <p:nvPr/>
          </p:nvSpPr>
          <p:spPr bwMode="auto">
            <a:xfrm>
              <a:off x="907014" y="5568411"/>
              <a:ext cx="3803997" cy="31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 indent="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3" t="48545" r="27788" b="10001"/>
          <a:stretch/>
        </p:blipFill>
        <p:spPr bwMode="auto">
          <a:xfrm>
            <a:off x="457200" y="2405627"/>
            <a:ext cx="8305800" cy="31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3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112692"/>
            <a:ext cx="9067800" cy="6592908"/>
            <a:chOff x="76200" y="112692"/>
            <a:chExt cx="9067800" cy="65929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066800"/>
              <a:ext cx="5105400" cy="451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3775" y="990600"/>
              <a:ext cx="5610225" cy="439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14575" y="4191000"/>
              <a:ext cx="591502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kstboks 146"/>
            <p:cNvSpPr txBox="1">
              <a:spLocks noChangeArrowheads="1"/>
            </p:cNvSpPr>
            <p:nvPr/>
          </p:nvSpPr>
          <p:spPr bwMode="auto">
            <a:xfrm>
              <a:off x="2286000" y="228600"/>
              <a:ext cx="5791200" cy="12618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2800" b="1" dirty="0" err="1" smtClean="0">
                  <a:solidFill>
                    <a:srgbClr val="FF0000"/>
                  </a:solidFill>
                  <a:latin typeface="Calibri" charset="0"/>
                </a:rPr>
                <a:t>Perhatian</a:t>
              </a:r>
              <a:r>
                <a:rPr lang="da-DK" sz="2800" b="1" dirty="0" smtClean="0">
                  <a:solidFill>
                    <a:srgbClr val="000000"/>
                  </a:solidFill>
                  <a:latin typeface="Calibri" charset="0"/>
                </a:rPr>
                <a:t>: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2400" dirty="0" smtClean="0">
                  <a:solidFill>
                    <a:srgbClr val="000000"/>
                  </a:solidFill>
                  <a:latin typeface="Calibri" charset="0"/>
                </a:rPr>
                <a:t>Periksa jurnal dalam </a:t>
              </a:r>
              <a:r>
                <a:rPr lang="da-DK" sz="2400" i="1" dirty="0" smtClean="0">
                  <a:solidFill>
                    <a:srgbClr val="000000"/>
                  </a:solidFill>
                  <a:latin typeface="Calibri" charset="0"/>
                </a:rPr>
                <a:t>black list  Kemristek Dikti</a:t>
              </a:r>
              <a:r>
                <a:rPr lang="da-DK" sz="2400" dirty="0" smtClean="0">
                  <a:solidFill>
                    <a:srgbClr val="000000"/>
                  </a:solidFill>
                  <a:latin typeface="Calibri" charset="0"/>
                </a:rPr>
                <a:t>.</a:t>
              </a:r>
            </a:p>
          </p:txBody>
        </p:sp>
        <p:sp>
          <p:nvSpPr>
            <p:cNvPr id="5133" name="Tekstboks 146"/>
            <p:cNvSpPr txBox="1">
              <a:spLocks noChangeArrowheads="1"/>
            </p:cNvSpPr>
            <p:nvPr/>
          </p:nvSpPr>
          <p:spPr bwMode="auto">
            <a:xfrm>
              <a:off x="76200" y="112692"/>
              <a:ext cx="35814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4400" b="1" dirty="0" smtClean="0">
                  <a:solidFill>
                    <a:srgbClr val="000000"/>
                  </a:solidFill>
                  <a:latin typeface="Calibri" charset="0"/>
                </a:rPr>
                <a:t>WAKTU PROSES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662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12692"/>
            <a:ext cx="8763001" cy="6647739"/>
            <a:chOff x="-1438275" y="133330"/>
            <a:chExt cx="8763001" cy="6647739"/>
          </a:xfrm>
        </p:grpSpPr>
        <p:grpSp>
          <p:nvGrpSpPr>
            <p:cNvPr id="3" name="Gruppe 147"/>
            <p:cNvGrpSpPr>
              <a:grpSpLocks/>
            </p:cNvGrpSpPr>
            <p:nvPr/>
          </p:nvGrpSpPr>
          <p:grpSpPr bwMode="auto">
            <a:xfrm>
              <a:off x="-1438275" y="133330"/>
              <a:ext cx="8763001" cy="6647739"/>
              <a:chOff x="-4424111" y="650968"/>
              <a:chExt cx="7411999" cy="5624419"/>
            </a:xfrm>
          </p:grpSpPr>
          <p:grpSp>
            <p:nvGrpSpPr>
              <p:cNvPr id="4" name="Gruppe 25"/>
              <p:cNvGrpSpPr>
                <a:grpSpLocks/>
              </p:cNvGrpSpPr>
              <p:nvPr/>
            </p:nvGrpSpPr>
            <p:grpSpPr bwMode="auto">
              <a:xfrm>
                <a:off x="1892199" y="2532062"/>
                <a:ext cx="1095689" cy="3743325"/>
                <a:chOff x="-2197201" y="1004887"/>
                <a:chExt cx="1095689" cy="3743325"/>
              </a:xfrm>
            </p:grpSpPr>
            <p:sp>
              <p:nvSpPr>
                <p:cNvPr id="5135" name="Freeform 1095"/>
                <p:cNvSpPr>
                  <a:spLocks/>
                </p:cNvSpPr>
                <p:nvPr/>
              </p:nvSpPr>
              <p:spPr bwMode="auto">
                <a:xfrm>
                  <a:off x="-2197201" y="2896658"/>
                  <a:ext cx="1095688" cy="1851554"/>
                </a:xfrm>
                <a:custGeom>
                  <a:avLst/>
                  <a:gdLst>
                    <a:gd name="T0" fmla="*/ 2147483647 w 1118"/>
                    <a:gd name="T1" fmla="*/ 2147483647 h 1150"/>
                    <a:gd name="T2" fmla="*/ 2147483647 w 1118"/>
                    <a:gd name="T3" fmla="*/ 2147483647 h 1150"/>
                    <a:gd name="T4" fmla="*/ 2147483647 w 1118"/>
                    <a:gd name="T5" fmla="*/ 2147483647 h 1150"/>
                    <a:gd name="T6" fmla="*/ 2147483647 w 1118"/>
                    <a:gd name="T7" fmla="*/ 2147483647 h 1150"/>
                    <a:gd name="T8" fmla="*/ 2147483647 w 1118"/>
                    <a:gd name="T9" fmla="*/ 2147483647 h 1150"/>
                    <a:gd name="T10" fmla="*/ 2147483647 w 1118"/>
                    <a:gd name="T11" fmla="*/ 2147483647 h 1150"/>
                    <a:gd name="T12" fmla="*/ 2147483647 w 1118"/>
                    <a:gd name="T13" fmla="*/ 2147483647 h 1150"/>
                    <a:gd name="T14" fmla="*/ 2147483647 w 1118"/>
                    <a:gd name="T15" fmla="*/ 2147483647 h 1150"/>
                    <a:gd name="T16" fmla="*/ 2147483647 w 1118"/>
                    <a:gd name="T17" fmla="*/ 2147483647 h 1150"/>
                    <a:gd name="T18" fmla="*/ 2147483647 w 1118"/>
                    <a:gd name="T19" fmla="*/ 2147483647 h 1150"/>
                    <a:gd name="T20" fmla="*/ 2147483647 w 1118"/>
                    <a:gd name="T21" fmla="*/ 2147483647 h 1150"/>
                    <a:gd name="T22" fmla="*/ 2147483647 w 1118"/>
                    <a:gd name="T23" fmla="*/ 2147483647 h 1150"/>
                    <a:gd name="T24" fmla="*/ 2147483647 w 1118"/>
                    <a:gd name="T25" fmla="*/ 2147483647 h 1150"/>
                    <a:gd name="T26" fmla="*/ 2147483647 w 1118"/>
                    <a:gd name="T27" fmla="*/ 2147483647 h 1150"/>
                    <a:gd name="T28" fmla="*/ 2147483647 w 1118"/>
                    <a:gd name="T29" fmla="*/ 2147483647 h 1150"/>
                    <a:gd name="T30" fmla="*/ 2147483647 w 1118"/>
                    <a:gd name="T31" fmla="*/ 2147483647 h 1150"/>
                    <a:gd name="T32" fmla="*/ 0 w 1118"/>
                    <a:gd name="T33" fmla="*/ 2147483647 h 1150"/>
                    <a:gd name="T34" fmla="*/ 0 w 1118"/>
                    <a:gd name="T35" fmla="*/ 2147483647 h 1150"/>
                    <a:gd name="T36" fmla="*/ 0 w 1118"/>
                    <a:gd name="T37" fmla="*/ 2147483647 h 1150"/>
                    <a:gd name="T38" fmla="*/ 0 w 1118"/>
                    <a:gd name="T39" fmla="*/ 2147483647 h 1150"/>
                    <a:gd name="T40" fmla="*/ 2147483647 w 1118"/>
                    <a:gd name="T41" fmla="*/ 2147483647 h 1150"/>
                    <a:gd name="T42" fmla="*/ 2147483647 w 1118"/>
                    <a:gd name="T43" fmla="*/ 2147483647 h 1150"/>
                    <a:gd name="T44" fmla="*/ 2147483647 w 1118"/>
                    <a:gd name="T45" fmla="*/ 0 h 1150"/>
                    <a:gd name="T46" fmla="*/ 2147483647 w 1118"/>
                    <a:gd name="T47" fmla="*/ 0 h 1150"/>
                    <a:gd name="T48" fmla="*/ 2147483647 w 1118"/>
                    <a:gd name="T49" fmla="*/ 0 h 1150"/>
                    <a:gd name="T50" fmla="*/ 2147483647 w 1118"/>
                    <a:gd name="T51" fmla="*/ 0 h 1150"/>
                    <a:gd name="T52" fmla="*/ 2147483647 w 1118"/>
                    <a:gd name="T53" fmla="*/ 0 h 1150"/>
                    <a:gd name="T54" fmla="*/ 2147483647 w 1118"/>
                    <a:gd name="T55" fmla="*/ 2147483647 h 1150"/>
                    <a:gd name="T56" fmla="*/ 2147483647 w 1118"/>
                    <a:gd name="T57" fmla="*/ 2147483647 h 1150"/>
                    <a:gd name="T58" fmla="*/ 2147483647 w 1118"/>
                    <a:gd name="T59" fmla="*/ 2147483647 h 1150"/>
                    <a:gd name="T60" fmla="*/ 2147483647 w 1118"/>
                    <a:gd name="T61" fmla="*/ 2147483647 h 11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18"/>
                    <a:gd name="T94" fmla="*/ 0 h 1150"/>
                    <a:gd name="T95" fmla="*/ 1118 w 1118"/>
                    <a:gd name="T96" fmla="*/ 1150 h 115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18" h="1150">
                      <a:moveTo>
                        <a:pt x="1118" y="1144"/>
                      </a:moveTo>
                      <a:lnTo>
                        <a:pt x="1118" y="1144"/>
                      </a:lnTo>
                      <a:lnTo>
                        <a:pt x="1118" y="1146"/>
                      </a:lnTo>
                      <a:lnTo>
                        <a:pt x="1116" y="1148"/>
                      </a:lnTo>
                      <a:lnTo>
                        <a:pt x="1108" y="1150"/>
                      </a:lnTo>
                      <a:lnTo>
                        <a:pt x="10" y="1150"/>
                      </a:lnTo>
                      <a:lnTo>
                        <a:pt x="6" y="1150"/>
                      </a:lnTo>
                      <a:lnTo>
                        <a:pt x="2" y="1148"/>
                      </a:lnTo>
                      <a:lnTo>
                        <a:pt x="0" y="1144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96" y="0"/>
                      </a:lnTo>
                      <a:lnTo>
                        <a:pt x="1108" y="0"/>
                      </a:lnTo>
                      <a:lnTo>
                        <a:pt x="1116" y="2"/>
                      </a:lnTo>
                      <a:lnTo>
                        <a:pt x="1118" y="4"/>
                      </a:lnTo>
                      <a:lnTo>
                        <a:pt x="1118" y="8"/>
                      </a:lnTo>
                      <a:lnTo>
                        <a:pt x="1118" y="114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BED9"/>
                    </a:gs>
                    <a:gs pos="100000">
                      <a:srgbClr val="1F88C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smtClean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6" name="Freeform 1096"/>
                <p:cNvSpPr>
                  <a:spLocks/>
                </p:cNvSpPr>
                <p:nvPr/>
              </p:nvSpPr>
              <p:spPr bwMode="auto">
                <a:xfrm>
                  <a:off x="-2197199" y="1004887"/>
                  <a:ext cx="1095687" cy="1827300"/>
                </a:xfrm>
                <a:custGeom>
                  <a:avLst/>
                  <a:gdLst>
                    <a:gd name="T0" fmla="*/ 2147483647 w 1118"/>
                    <a:gd name="T1" fmla="*/ 2147483647 h 1150"/>
                    <a:gd name="T2" fmla="*/ 2147483647 w 1118"/>
                    <a:gd name="T3" fmla="*/ 2147483647 h 1150"/>
                    <a:gd name="T4" fmla="*/ 2147483647 w 1118"/>
                    <a:gd name="T5" fmla="*/ 2147483647 h 1150"/>
                    <a:gd name="T6" fmla="*/ 2147483647 w 1118"/>
                    <a:gd name="T7" fmla="*/ 2147483647 h 1150"/>
                    <a:gd name="T8" fmla="*/ 2147483647 w 1118"/>
                    <a:gd name="T9" fmla="*/ 2147483647 h 1150"/>
                    <a:gd name="T10" fmla="*/ 2147483647 w 1118"/>
                    <a:gd name="T11" fmla="*/ 2147483647 h 1150"/>
                    <a:gd name="T12" fmla="*/ 2147483647 w 1118"/>
                    <a:gd name="T13" fmla="*/ 2147483647 h 1150"/>
                    <a:gd name="T14" fmla="*/ 2147483647 w 1118"/>
                    <a:gd name="T15" fmla="*/ 2147483647 h 1150"/>
                    <a:gd name="T16" fmla="*/ 2147483647 w 1118"/>
                    <a:gd name="T17" fmla="*/ 2147483647 h 1150"/>
                    <a:gd name="T18" fmla="*/ 2147483647 w 1118"/>
                    <a:gd name="T19" fmla="*/ 2147483647 h 1150"/>
                    <a:gd name="T20" fmla="*/ 2147483647 w 1118"/>
                    <a:gd name="T21" fmla="*/ 2147483647 h 1150"/>
                    <a:gd name="T22" fmla="*/ 0 w 1118"/>
                    <a:gd name="T23" fmla="*/ 2147483647 h 1150"/>
                    <a:gd name="T24" fmla="*/ 0 w 1118"/>
                    <a:gd name="T25" fmla="*/ 2147483647 h 1150"/>
                    <a:gd name="T26" fmla="*/ 0 w 1118"/>
                    <a:gd name="T27" fmla="*/ 2147483647 h 1150"/>
                    <a:gd name="T28" fmla="*/ 0 w 1118"/>
                    <a:gd name="T29" fmla="*/ 2147483647 h 1150"/>
                    <a:gd name="T30" fmla="*/ 0 w 1118"/>
                    <a:gd name="T31" fmla="*/ 2147483647 h 1150"/>
                    <a:gd name="T32" fmla="*/ 2147483647 w 1118"/>
                    <a:gd name="T33" fmla="*/ 2147483647 h 1150"/>
                    <a:gd name="T34" fmla="*/ 2147483647 w 1118"/>
                    <a:gd name="T35" fmla="*/ 2147483647 h 1150"/>
                    <a:gd name="T36" fmla="*/ 2147483647 w 1118"/>
                    <a:gd name="T37" fmla="*/ 0 h 1150"/>
                    <a:gd name="T38" fmla="*/ 2147483647 w 1118"/>
                    <a:gd name="T39" fmla="*/ 0 h 1150"/>
                    <a:gd name="T40" fmla="*/ 2147483647 w 1118"/>
                    <a:gd name="T41" fmla="*/ 0 h 1150"/>
                    <a:gd name="T42" fmla="*/ 2147483647 w 1118"/>
                    <a:gd name="T43" fmla="*/ 0 h 1150"/>
                    <a:gd name="T44" fmla="*/ 2147483647 w 1118"/>
                    <a:gd name="T45" fmla="*/ 0 h 1150"/>
                    <a:gd name="T46" fmla="*/ 2147483647 w 1118"/>
                    <a:gd name="T47" fmla="*/ 2147483647 h 1150"/>
                    <a:gd name="T48" fmla="*/ 2147483647 w 1118"/>
                    <a:gd name="T49" fmla="*/ 2147483647 h 1150"/>
                    <a:gd name="T50" fmla="*/ 2147483647 w 1118"/>
                    <a:gd name="T51" fmla="*/ 2147483647 h 1150"/>
                    <a:gd name="T52" fmla="*/ 2147483647 w 1118"/>
                    <a:gd name="T53" fmla="*/ 2147483647 h 115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18"/>
                    <a:gd name="T82" fmla="*/ 0 h 1150"/>
                    <a:gd name="T83" fmla="*/ 1118 w 1118"/>
                    <a:gd name="T84" fmla="*/ 1150 h 115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18" h="1150">
                      <a:moveTo>
                        <a:pt x="1118" y="1144"/>
                      </a:moveTo>
                      <a:lnTo>
                        <a:pt x="1118" y="1144"/>
                      </a:lnTo>
                      <a:lnTo>
                        <a:pt x="1118" y="1146"/>
                      </a:lnTo>
                      <a:lnTo>
                        <a:pt x="1116" y="1148"/>
                      </a:lnTo>
                      <a:lnTo>
                        <a:pt x="1108" y="1150"/>
                      </a:lnTo>
                      <a:lnTo>
                        <a:pt x="1096" y="1150"/>
                      </a:lnTo>
                      <a:lnTo>
                        <a:pt x="10" y="1150"/>
                      </a:lnTo>
                      <a:lnTo>
                        <a:pt x="2" y="1148"/>
                      </a:lnTo>
                      <a:lnTo>
                        <a:pt x="0" y="1146"/>
                      </a:lnTo>
                      <a:lnTo>
                        <a:pt x="0" y="1144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96" y="0"/>
                      </a:lnTo>
                      <a:lnTo>
                        <a:pt x="1108" y="0"/>
                      </a:lnTo>
                      <a:lnTo>
                        <a:pt x="1116" y="2"/>
                      </a:lnTo>
                      <a:lnTo>
                        <a:pt x="1118" y="4"/>
                      </a:lnTo>
                      <a:lnTo>
                        <a:pt x="1118" y="8"/>
                      </a:lnTo>
                      <a:lnTo>
                        <a:pt x="1118" y="114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BED9"/>
                    </a:gs>
                    <a:gs pos="100000">
                      <a:srgbClr val="1F88C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smtClean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33" name="Tekstboks 146"/>
              <p:cNvSpPr txBox="1">
                <a:spLocks noChangeArrowheads="1"/>
              </p:cNvSpPr>
              <p:nvPr/>
            </p:nvSpPr>
            <p:spPr bwMode="auto">
              <a:xfrm>
                <a:off x="-4424111" y="650968"/>
                <a:ext cx="3029251" cy="80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a-DK" sz="2800" b="1" dirty="0" smtClean="0">
                    <a:solidFill>
                      <a:srgbClr val="000000"/>
                    </a:solidFill>
                    <a:latin typeface="Calibri" charset="0"/>
                  </a:rPr>
                  <a:t>KRITERIA BLACK LIST</a:t>
                </a:r>
              </a:p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a-DK" sz="2800" b="1" dirty="0" smtClean="0">
                    <a:solidFill>
                      <a:srgbClr val="000000"/>
                    </a:solidFill>
                    <a:latin typeface="Calibri" charset="0"/>
                  </a:rPr>
                  <a:t>KEMRISTEK DIKTI</a:t>
                </a:r>
              </a:p>
            </p:txBody>
          </p:sp>
        </p:grpSp>
        <p:sp>
          <p:nvSpPr>
            <p:cNvPr id="17" name="Tekstboks 70"/>
            <p:cNvSpPr txBox="1">
              <a:spLocks noChangeArrowheads="1"/>
            </p:cNvSpPr>
            <p:nvPr/>
          </p:nvSpPr>
          <p:spPr bwMode="auto">
            <a:xfrm>
              <a:off x="6517664" y="3068638"/>
              <a:ext cx="50226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3200" b="1" dirty="0">
                  <a:solidFill>
                    <a:srgbClr val="080808"/>
                  </a:solidFill>
                  <a:latin typeface="Calibri" charset="0"/>
                </a:rPr>
                <a:t>2</a:t>
              </a:r>
              <a:r>
                <a:rPr lang="da-DK" sz="3200" b="1" dirty="0" smtClean="0">
                  <a:solidFill>
                    <a:srgbClr val="080808"/>
                  </a:solidFill>
                  <a:latin typeface="Calibri" charset="0"/>
                </a:rPr>
                <a:t>.</a:t>
              </a:r>
            </a:p>
          </p:txBody>
        </p:sp>
        <p:sp>
          <p:nvSpPr>
            <p:cNvPr id="18" name="Tekstboks 70"/>
            <p:cNvSpPr txBox="1">
              <a:spLocks noChangeArrowheads="1"/>
            </p:cNvSpPr>
            <p:nvPr/>
          </p:nvSpPr>
          <p:spPr bwMode="auto">
            <a:xfrm>
              <a:off x="6517664" y="5455662"/>
              <a:ext cx="50226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3200" b="1" dirty="0">
                  <a:solidFill>
                    <a:srgbClr val="080808"/>
                  </a:solidFill>
                  <a:latin typeface="Calibri" charset="0"/>
                </a:rPr>
                <a:t>3</a:t>
              </a:r>
              <a:r>
                <a:rPr lang="da-DK" sz="3200" b="1" dirty="0" smtClean="0">
                  <a:solidFill>
                    <a:srgbClr val="080808"/>
                  </a:solidFill>
                  <a:latin typeface="Calibri" charset="0"/>
                </a:rPr>
                <a:t>.</a:t>
              </a:r>
            </a:p>
          </p:txBody>
        </p:sp>
      </p:grpSp>
      <p:pic>
        <p:nvPicPr>
          <p:cNvPr id="20" name="Picture 1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850" y="1157701"/>
            <a:ext cx="4105270" cy="4713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7414" y="1247224"/>
            <a:ext cx="4958986" cy="55345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43400" y="457200"/>
            <a:ext cx="1658667" cy="497450"/>
          </a:xfrm>
          <a:prstGeom prst="rect">
            <a:avLst/>
          </a:prstGeom>
          <a:noFill/>
        </p:spPr>
        <p:txBody>
          <a:bodyPr wrap="none" lIns="70362" tIns="35182" rIns="70362" bIns="35182" rtlCol="0">
            <a:spAutoFit/>
          </a:bodyPr>
          <a:lstStyle/>
          <a:p>
            <a:r>
              <a:rPr lang="id-ID" sz="2771" b="1" dirty="0">
                <a:solidFill>
                  <a:srgbClr val="FF0000"/>
                </a:solidFill>
              </a:rPr>
              <a:t>Beall’s </a:t>
            </a:r>
            <a:r>
              <a:rPr lang="id-ID" sz="2771" b="1" dirty="0" smtClean="0">
                <a:solidFill>
                  <a:srgbClr val="FF0000"/>
                </a:solidFill>
              </a:rPr>
              <a:t>List</a:t>
            </a:r>
            <a:endParaRPr lang="id-ID" sz="2771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600" y="914400"/>
            <a:ext cx="1862249" cy="284186"/>
          </a:xfrm>
          <a:prstGeom prst="rect">
            <a:avLst/>
          </a:prstGeom>
        </p:spPr>
        <p:txBody>
          <a:bodyPr wrap="none" lIns="70362" tIns="35182" rIns="70362" bIns="35182">
            <a:spAutoFit/>
          </a:bodyPr>
          <a:lstStyle/>
          <a:p>
            <a:r>
              <a:rPr lang="id-ID" sz="1385" dirty="0">
                <a:solidFill>
                  <a:srgbClr val="000000"/>
                </a:solidFill>
              </a:rPr>
              <a:t>http://scholarlyoa.com</a:t>
            </a:r>
            <a:r>
              <a:rPr lang="id-ID" sz="1385" dirty="0"/>
              <a:t>/</a:t>
            </a:r>
          </a:p>
        </p:txBody>
      </p:sp>
    </p:spTree>
    <p:extLst>
      <p:ext uri="{BB962C8B-B14F-4D97-AF65-F5344CB8AC3E}">
        <p14:creationId xmlns="" xmlns:p14="http://schemas.microsoft.com/office/powerpoint/2010/main" val="26662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12692"/>
            <a:ext cx="8458200" cy="3520084"/>
            <a:chOff x="-1438275" y="133330"/>
            <a:chExt cx="8458200" cy="3520084"/>
          </a:xfrm>
        </p:grpSpPr>
        <p:sp>
          <p:nvSpPr>
            <p:cNvPr id="5133" name="Tekstboks 146"/>
            <p:cNvSpPr txBox="1">
              <a:spLocks noChangeArrowheads="1"/>
            </p:cNvSpPr>
            <p:nvPr/>
          </p:nvSpPr>
          <p:spPr bwMode="auto">
            <a:xfrm>
              <a:off x="-1438275" y="133330"/>
              <a:ext cx="2209800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2800" b="1" dirty="0" smtClean="0">
                  <a:solidFill>
                    <a:srgbClr val="000000"/>
                  </a:solidFill>
                  <a:latin typeface="Calibri" charset="0"/>
                </a:rPr>
                <a:t>MEMILIH JURNAL</a:t>
              </a:r>
            </a:p>
          </p:txBody>
        </p:sp>
        <p:sp>
          <p:nvSpPr>
            <p:cNvPr id="17" name="Tekstboks 70"/>
            <p:cNvSpPr txBox="1">
              <a:spLocks noChangeArrowheads="1"/>
            </p:cNvSpPr>
            <p:nvPr/>
          </p:nvSpPr>
          <p:spPr bwMode="auto">
            <a:xfrm>
              <a:off x="6517664" y="3068638"/>
              <a:ext cx="50226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3200" b="1" dirty="0">
                  <a:solidFill>
                    <a:srgbClr val="080808"/>
                  </a:solidFill>
                  <a:latin typeface="Calibri" charset="0"/>
                </a:rPr>
                <a:t>2</a:t>
              </a:r>
              <a:r>
                <a:rPr lang="da-DK" sz="3200" b="1" dirty="0" smtClean="0">
                  <a:solidFill>
                    <a:srgbClr val="080808"/>
                  </a:solidFill>
                  <a:latin typeface="Calibri" charset="0"/>
                </a:rPr>
                <a:t>.</a:t>
              </a:r>
            </a:p>
          </p:txBody>
        </p:sp>
      </p:grpSp>
      <p:graphicFrame>
        <p:nvGraphicFramePr>
          <p:cNvPr id="2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5271438"/>
              </p:ext>
            </p:extLst>
          </p:nvPr>
        </p:nvGraphicFramePr>
        <p:xfrm>
          <a:off x="304800" y="2452369"/>
          <a:ext cx="8230089" cy="402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1219200"/>
            <a:ext cx="4166077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Ciri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id-ID" sz="4000" dirty="0" smtClean="0">
                <a:solidFill>
                  <a:srgbClr val="000000"/>
                </a:solidFill>
              </a:rPr>
              <a:t>Jurnal </a:t>
            </a:r>
            <a:r>
              <a:rPr lang="id-ID" sz="4000" dirty="0">
                <a:solidFill>
                  <a:srgbClr val="000000"/>
                </a:solidFill>
              </a:rPr>
              <a:t>Predator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5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kstboks 146"/>
          <p:cNvSpPr txBox="1">
            <a:spLocks noChangeArrowheads="1"/>
          </p:cNvSpPr>
          <p:nvPr/>
        </p:nvSpPr>
        <p:spPr bwMode="auto">
          <a:xfrm>
            <a:off x="76200" y="112692"/>
            <a:ext cx="2209800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MEMILIH JURNAL</a:t>
            </a:r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9174377"/>
              </p:ext>
            </p:extLst>
          </p:nvPr>
        </p:nvGraphicFramePr>
        <p:xfrm>
          <a:off x="304800" y="2084645"/>
          <a:ext cx="7848600" cy="3425467"/>
        </p:xfrm>
        <a:graphic>
          <a:graphicData uri="http://schemas.openxmlformats.org/drawingml/2006/table">
            <a:tbl>
              <a:tblPr firstRow="1" bandRow="1"/>
              <a:tblGrid>
                <a:gridCol w="1962150"/>
                <a:gridCol w="1962150"/>
                <a:gridCol w="1962150"/>
                <a:gridCol w="1962150"/>
              </a:tblGrid>
              <a:tr h="10713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/>
                        <a:t>DOAJ</a:t>
                      </a:r>
                      <a:endParaRPr lang="id-ID" sz="3400" dirty="0"/>
                    </a:p>
                  </a:txBody>
                  <a:tcPr marL="70376" marR="70376" marT="35188" marB="351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/>
                        <a:t>SCOPUS</a:t>
                      </a:r>
                      <a:endParaRPr lang="id-ID" sz="3400" dirty="0"/>
                    </a:p>
                  </a:txBody>
                  <a:tcPr marL="70376" marR="70376" marT="35188" marB="351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/>
                        <a:t>BEALL</a:t>
                      </a:r>
                      <a:endParaRPr lang="id-ID" sz="3400" dirty="0"/>
                    </a:p>
                  </a:txBody>
                  <a:tcPr marL="70376" marR="70376" marT="35188" marB="351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/>
                        <a:t>STATUS</a:t>
                      </a:r>
                      <a:endParaRPr lang="id-ID" sz="3400" dirty="0"/>
                    </a:p>
                  </a:txBody>
                  <a:tcPr marL="70376" marR="70376" marT="35188" marB="351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/>
                    </a:solidFill>
                  </a:tcPr>
                </a:tc>
              </a:tr>
              <a:tr h="57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1069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1069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</a:tr>
              <a:tr h="57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1069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X</a:t>
                      </a:r>
                      <a:endParaRPr lang="id-ID" sz="3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1069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</a:tr>
              <a:tr h="57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1069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1069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400" b="1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40000"/>
                      </a:srgbClr>
                    </a:solidFill>
                  </a:tcPr>
                </a:tc>
              </a:tr>
              <a:tr h="57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id-ID" sz="3400" b="1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id-ID" sz="3400" dirty="0">
                        <a:solidFill>
                          <a:srgbClr val="000000"/>
                        </a:solidFill>
                      </a:endParaRPr>
                    </a:p>
                  </a:txBody>
                  <a:tcPr marL="70376" marR="70376" marT="35188" marB="3518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8058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533400" y="2262473"/>
            <a:ext cx="1466168" cy="33763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0362" tIns="35182" rIns="70362" bIns="35182" rtlCol="0" anchor="ctr"/>
          <a:lstStyle/>
          <a:p>
            <a:pPr algn="ctr"/>
            <a:endParaRPr lang="id-ID" sz="1385"/>
          </a:p>
        </p:txBody>
      </p:sp>
      <p:sp>
        <p:nvSpPr>
          <p:cNvPr id="25" name="Oval 24"/>
          <p:cNvSpPr/>
          <p:nvPr/>
        </p:nvSpPr>
        <p:spPr>
          <a:xfrm rot="5400000">
            <a:off x="4010906" y="1189645"/>
            <a:ext cx="821054" cy="686166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0362" tIns="35182" rIns="70362" bIns="35182" rtlCol="0" anchor="ctr"/>
          <a:lstStyle/>
          <a:p>
            <a:pPr algn="ctr"/>
            <a:endParaRPr lang="id-ID" sz="1385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6934200" cy="609600"/>
          </a:xfrm>
          <a:noFill/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Sebaiknya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id-ID" dirty="0" smtClean="0">
                <a:solidFill>
                  <a:srgbClr val="000000"/>
                </a:solidFill>
              </a:rPr>
              <a:t>Publikasi dimana?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5903626"/>
            <a:ext cx="2133600" cy="649574"/>
          </a:xfrm>
          <a:prstGeom prst="wedgeRoundRectCallout">
            <a:avLst>
              <a:gd name="adj1" fmla="val 59293"/>
              <a:gd name="adj2" fmla="val -149491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itchFamily="34" charset="0"/>
              </a:rPr>
              <a:t>Green thick</a:t>
            </a:r>
            <a:endParaRPr lang="en-US" sz="280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4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Ristek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 No 20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971800"/>
            <a:ext cx="7286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848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52400" y="304800"/>
            <a:ext cx="7758845" cy="838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152400" y="464403"/>
            <a:ext cx="7494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Book Antiqua"/>
              </a:rPr>
              <a:t>DOAJ (Directory of Open Access Journal) </a:t>
            </a:r>
            <a:endParaRPr lang="en-US" sz="2400" b="1" dirty="0">
              <a:solidFill>
                <a:srgbClr val="000000"/>
              </a:solidFill>
              <a:latin typeface="Book Antiqu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4798" y="1676395"/>
            <a:ext cx="8610600" cy="5029205"/>
            <a:chOff x="801347" y="5334000"/>
            <a:chExt cx="3980107" cy="3516128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1033337" y="5102010"/>
              <a:ext cx="3516128" cy="3980107"/>
            </a:xfrm>
            <a:prstGeom prst="roundRect">
              <a:avLst>
                <a:gd name="adj" fmla="val 7870"/>
              </a:avLst>
            </a:prstGeom>
            <a:solidFill>
              <a:srgbClr val="FFFFFF"/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7" name="Rektangel 76"/>
            <p:cNvSpPr>
              <a:spLocks noChangeArrowheads="1"/>
            </p:cNvSpPr>
            <p:nvPr/>
          </p:nvSpPr>
          <p:spPr bwMode="auto">
            <a:xfrm>
              <a:off x="871792" y="5392604"/>
              <a:ext cx="3796610" cy="171869"/>
            </a:xfrm>
            <a:prstGeom prst="trapezoid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Aft>
                  <a:spcPts val="600"/>
                </a:spcAft>
              </a:pPr>
              <a:endParaRPr sz="2800" b="1" noProof="1">
                <a:solidFill>
                  <a:srgbClr val="FFFFFF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752600"/>
            <a:ext cx="9144001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0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51755" y="496094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963244" y="585791"/>
            <a:ext cx="6275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err="1" smtClean="0">
                <a:solidFill>
                  <a:srgbClr val="000000"/>
                </a:solidFill>
                <a:latin typeface="Book Antiqua"/>
              </a:rPr>
              <a:t>Jurnal</a:t>
            </a:r>
            <a:r>
              <a:rPr lang="en-US" sz="3000" b="1" dirty="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Book Antiqua"/>
              </a:rPr>
              <a:t>Terindeks</a:t>
            </a:r>
            <a:r>
              <a:rPr lang="en-US" sz="3000" b="1" dirty="0" smtClean="0">
                <a:solidFill>
                  <a:srgbClr val="000000"/>
                </a:solidFill>
                <a:latin typeface="Book Antiqua"/>
              </a:rPr>
              <a:t> Scopus</a:t>
            </a:r>
            <a:endParaRPr lang="en-US" sz="2400" b="1" dirty="0">
              <a:solidFill>
                <a:srgbClr val="000000"/>
              </a:solidFill>
              <a:latin typeface="Book Antiqu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ktangel 76"/>
          <p:cNvSpPr>
            <a:spLocks noChangeArrowheads="1"/>
          </p:cNvSpPr>
          <p:nvPr/>
        </p:nvSpPr>
        <p:spPr bwMode="auto">
          <a:xfrm>
            <a:off x="6934200" y="572868"/>
            <a:ext cx="953396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1">
                <a:solidFill>
                  <a:sysClr val="window" lastClr="FFFFFF"/>
                </a:solidFill>
                <a:cs typeface="Arial" charset="0"/>
              </a:rPr>
              <a:t>*</a:t>
            </a:r>
            <a:r>
              <a:rPr kumimoji="0" sz="3600" b="1" i="0" u="none" strike="noStrike" kern="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charset="0"/>
              </a:rPr>
              <a:t> </a:t>
            </a:r>
            <a:endParaRPr kumimoji="0" lang="da-DK" sz="3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4798" y="1676395"/>
            <a:ext cx="8610600" cy="5029205"/>
            <a:chOff x="801347" y="5334000"/>
            <a:chExt cx="3980107" cy="3516128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1033337" y="5102010"/>
              <a:ext cx="3516128" cy="3980107"/>
            </a:xfrm>
            <a:prstGeom prst="roundRect">
              <a:avLst>
                <a:gd name="adj" fmla="val 7870"/>
              </a:avLst>
            </a:prstGeom>
            <a:solidFill>
              <a:srgbClr val="FFFFFF"/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7" name="Rektangel 76"/>
            <p:cNvSpPr>
              <a:spLocks noChangeArrowheads="1"/>
            </p:cNvSpPr>
            <p:nvPr/>
          </p:nvSpPr>
          <p:spPr bwMode="auto">
            <a:xfrm>
              <a:off x="871792" y="5392604"/>
              <a:ext cx="3796610" cy="171869"/>
            </a:xfrm>
            <a:prstGeom prst="trapezoid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Aft>
                  <a:spcPts val="600"/>
                </a:spcAft>
              </a:pPr>
              <a:endParaRPr sz="2800" b="1" noProof="1">
                <a:solidFill>
                  <a:srgbClr val="FFFFFF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33707"/>
            <a:ext cx="7848600" cy="50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90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ktangel 98"/>
          <p:cNvSpPr>
            <a:spLocks noChangeArrowheads="1"/>
          </p:cNvSpPr>
          <p:nvPr/>
        </p:nvSpPr>
        <p:spPr bwMode="auto">
          <a:xfrm>
            <a:off x="609600" y="3034605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Editor </a:t>
            </a:r>
            <a:r>
              <a:rPr lang="en-US" sz="2800" dirty="0" err="1" smtClean="0">
                <a:solidFill>
                  <a:srgbClr val="000000"/>
                </a:solidFill>
              </a:rPr>
              <a:t>menyampaikan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komentar</a:t>
            </a:r>
            <a:r>
              <a:rPr lang="en-US" sz="2800" dirty="0" smtClean="0">
                <a:solidFill>
                  <a:srgbClr val="000000"/>
                </a:solidFill>
              </a:rPr>
              <a:t> reviewer </a:t>
            </a:r>
            <a:r>
              <a:rPr lang="en-US" sz="2800" dirty="0" err="1" smtClean="0">
                <a:solidFill>
                  <a:srgbClr val="000000"/>
                </a:solidFill>
              </a:rPr>
              <a:t>kepada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penulis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Penulis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diminta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merevisi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sesuai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komentar</a:t>
            </a:r>
            <a:r>
              <a:rPr lang="en-US" sz="2800" dirty="0" smtClean="0">
                <a:solidFill>
                  <a:srgbClr val="000000"/>
                </a:solidFill>
              </a:rPr>
              <a:t> reviewer. </a:t>
            </a:r>
            <a:r>
              <a:rPr lang="en-US" sz="2800" dirty="0" err="1" smtClean="0">
                <a:solidFill>
                  <a:srgbClr val="000000"/>
                </a:solidFill>
              </a:rPr>
              <a:t>Penulis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diberi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waktu</a:t>
            </a:r>
            <a:r>
              <a:rPr lang="en-US" sz="2800" dirty="0" smtClean="0">
                <a:solidFill>
                  <a:srgbClr val="000000"/>
                </a:solidFill>
              </a:rPr>
              <a:t> 1-3 </a:t>
            </a:r>
            <a:r>
              <a:rPr lang="en-US" sz="2800" dirty="0" err="1" smtClean="0">
                <a:solidFill>
                  <a:srgbClr val="000000"/>
                </a:solidFill>
              </a:rPr>
              <a:t>bulan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5128" name="Rektangel 98"/>
          <p:cNvSpPr>
            <a:spLocks noChangeArrowheads="1"/>
          </p:cNvSpPr>
          <p:nvPr/>
        </p:nvSpPr>
        <p:spPr bwMode="auto">
          <a:xfrm>
            <a:off x="609600" y="4913293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Hasil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revisi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disampaikan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kembali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kepada</a:t>
            </a:r>
            <a:r>
              <a:rPr lang="en-US" sz="2800" dirty="0" smtClean="0">
                <a:solidFill>
                  <a:srgbClr val="000000"/>
                </a:solidFill>
              </a:rPr>
              <a:t> reviewer. Reviewer </a:t>
            </a:r>
            <a:r>
              <a:rPr lang="en-US" sz="2800" dirty="0" err="1" smtClean="0">
                <a:solidFill>
                  <a:srgbClr val="000000"/>
                </a:solidFill>
              </a:rPr>
              <a:t>diberi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waktu</a:t>
            </a:r>
            <a:r>
              <a:rPr lang="en-US" sz="2800" dirty="0" smtClean="0">
                <a:solidFill>
                  <a:srgbClr val="000000"/>
                </a:solidFill>
              </a:rPr>
              <a:t> 1-3 </a:t>
            </a:r>
            <a:r>
              <a:rPr lang="en-US" sz="2800" dirty="0" err="1" smtClean="0">
                <a:solidFill>
                  <a:srgbClr val="000000"/>
                </a:solidFill>
              </a:rPr>
              <a:t>bulan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5129" name="Rektangel 98"/>
          <p:cNvSpPr>
            <a:spLocks noChangeArrowheads="1"/>
          </p:cNvSpPr>
          <p:nvPr/>
        </p:nvSpPr>
        <p:spPr bwMode="auto">
          <a:xfrm>
            <a:off x="533400" y="1510605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Editor </a:t>
            </a:r>
            <a:r>
              <a:rPr lang="en-US" sz="2800" dirty="0" err="1" smtClean="0">
                <a:solidFill>
                  <a:srgbClr val="000000"/>
                </a:solidFill>
              </a:rPr>
              <a:t>menunjuk</a:t>
            </a:r>
            <a:r>
              <a:rPr lang="en-US" sz="2800" dirty="0" smtClean="0">
                <a:solidFill>
                  <a:srgbClr val="000000"/>
                </a:solidFill>
              </a:rPr>
              <a:t> 2-3 </a:t>
            </a:r>
            <a:r>
              <a:rPr lang="en-US" sz="2800" dirty="0" err="1" smtClean="0">
                <a:solidFill>
                  <a:srgbClr val="000000"/>
                </a:solidFill>
              </a:rPr>
              <a:t>orang</a:t>
            </a:r>
            <a:r>
              <a:rPr lang="en-US" sz="2800" dirty="0" smtClean="0">
                <a:solidFill>
                  <a:srgbClr val="000000"/>
                </a:solidFill>
              </a:rPr>
              <a:t> reviewer </a:t>
            </a:r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mereview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artikel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anda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Seorang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eviewer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diberi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waktu</a:t>
            </a:r>
            <a:r>
              <a:rPr lang="en-US" sz="2800" dirty="0" smtClean="0">
                <a:solidFill>
                  <a:srgbClr val="000000"/>
                </a:solidFill>
              </a:rPr>
              <a:t> 1-3 </a:t>
            </a:r>
            <a:r>
              <a:rPr lang="en-US" sz="2800" dirty="0" err="1" smtClean="0">
                <a:solidFill>
                  <a:srgbClr val="000000"/>
                </a:solidFill>
              </a:rPr>
              <a:t>bulan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00" name="Ramme 99"/>
          <p:cNvSpPr>
            <a:spLocks noChangeArrowheads="1"/>
          </p:cNvSpPr>
          <p:nvPr/>
        </p:nvSpPr>
        <p:spPr bwMode="auto">
          <a:xfrm>
            <a:off x="304800" y="1066800"/>
            <a:ext cx="8534400" cy="56388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133" name="Tekstboks 146"/>
          <p:cNvSpPr txBox="1">
            <a:spLocks noChangeArrowheads="1"/>
          </p:cNvSpPr>
          <p:nvPr/>
        </p:nvSpPr>
        <p:spPr bwMode="auto">
          <a:xfrm>
            <a:off x="76200" y="112692"/>
            <a:ext cx="312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PROSES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REVIEW PAPER</a:t>
            </a:r>
          </a:p>
        </p:txBody>
      </p:sp>
    </p:spTree>
    <p:extLst>
      <p:ext uri="{BB962C8B-B14F-4D97-AF65-F5344CB8AC3E}">
        <p14:creationId xmlns="" xmlns:p14="http://schemas.microsoft.com/office/powerpoint/2010/main" val="11434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ktangel 98"/>
          <p:cNvSpPr>
            <a:spLocks noChangeArrowheads="1"/>
          </p:cNvSpPr>
          <p:nvPr/>
        </p:nvSpPr>
        <p:spPr bwMode="auto">
          <a:xfrm>
            <a:off x="914400" y="1592282"/>
            <a:ext cx="7162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Akses</a:t>
            </a:r>
            <a:r>
              <a:rPr lang="en-US" sz="2800" dirty="0" smtClean="0">
                <a:solidFill>
                  <a:srgbClr val="000000"/>
                </a:solidFill>
              </a:rPr>
              <a:t> website </a:t>
            </a:r>
            <a:r>
              <a:rPr lang="en-US" sz="2800" dirty="0" err="1" smtClean="0">
                <a:solidFill>
                  <a:srgbClr val="000000"/>
                </a:solidFill>
              </a:rPr>
              <a:t>jurnal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tujuan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unduh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template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artikel</a:t>
            </a:r>
            <a:r>
              <a:rPr lang="en-US" sz="2800" dirty="0" smtClean="0">
                <a:solidFill>
                  <a:srgbClr val="000000"/>
                </a:solidFill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</a:rPr>
              <a:t>bila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disediakan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Periksa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kembali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sebelum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dikirim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Periksa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apakah</a:t>
            </a:r>
            <a:r>
              <a:rPr lang="en-US" sz="2800" dirty="0" smtClean="0">
                <a:solidFill>
                  <a:srgbClr val="000000"/>
                </a:solidFill>
              </a:rPr>
              <a:t> format </a:t>
            </a:r>
            <a:r>
              <a:rPr lang="en-US" sz="2800" dirty="0" err="1" smtClean="0">
                <a:solidFill>
                  <a:srgbClr val="000000"/>
                </a:solidFill>
              </a:rPr>
              <a:t>artikel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sudah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sesuai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jurnal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tujuan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Berikan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artikel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dibaca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orang</a:t>
            </a:r>
            <a:r>
              <a:rPr lang="en-US" sz="2800" dirty="0" smtClean="0">
                <a:solidFill>
                  <a:srgbClr val="000000"/>
                </a:solidFill>
              </a:rPr>
              <a:t> lain (</a:t>
            </a:r>
            <a:r>
              <a:rPr lang="en-US" sz="2800" dirty="0" err="1" smtClean="0">
                <a:solidFill>
                  <a:srgbClr val="000000"/>
                </a:solidFill>
              </a:rPr>
              <a:t>kolega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anda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800" dirty="0" err="1" smtClean="0">
                <a:solidFill>
                  <a:srgbClr val="000000"/>
                </a:solidFill>
              </a:rPr>
              <a:t>sebelum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dikirim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Jurnal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dibaca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oleh</a:t>
            </a:r>
            <a:r>
              <a:rPr lang="en-US" sz="2800" dirty="0" smtClean="0">
                <a:solidFill>
                  <a:srgbClr val="000000"/>
                </a:solidFill>
              </a:rPr>
              <a:t> reviewer</a:t>
            </a:r>
          </a:p>
        </p:txBody>
      </p:sp>
      <p:sp>
        <p:nvSpPr>
          <p:cNvPr id="100" name="Ramme 99"/>
          <p:cNvSpPr>
            <a:spLocks noChangeArrowheads="1"/>
          </p:cNvSpPr>
          <p:nvPr/>
        </p:nvSpPr>
        <p:spPr bwMode="auto">
          <a:xfrm>
            <a:off x="533400" y="990600"/>
            <a:ext cx="8305800" cy="5715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133" name="Tekstboks 146"/>
          <p:cNvSpPr txBox="1">
            <a:spLocks noChangeArrowheads="1"/>
          </p:cNvSpPr>
          <p:nvPr/>
        </p:nvSpPr>
        <p:spPr bwMode="auto">
          <a:xfrm>
            <a:off x="76200" y="112692"/>
            <a:ext cx="2209800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MENGIRIM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ARTIKEL</a:t>
            </a:r>
          </a:p>
        </p:txBody>
      </p:sp>
    </p:spTree>
    <p:extLst>
      <p:ext uri="{BB962C8B-B14F-4D97-AF65-F5344CB8AC3E}">
        <p14:creationId xmlns="" xmlns:p14="http://schemas.microsoft.com/office/powerpoint/2010/main" val="11434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6200" y="126518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76200" y="159603"/>
            <a:ext cx="6275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Book Antiqua"/>
              </a:rPr>
              <a:t>Format </a:t>
            </a:r>
            <a:r>
              <a:rPr lang="en-US" sz="3000" b="1" dirty="0" err="1" smtClean="0">
                <a:solidFill>
                  <a:srgbClr val="000000"/>
                </a:solidFill>
                <a:latin typeface="Book Antiqua"/>
              </a:rPr>
              <a:t>Jurnal</a:t>
            </a:r>
            <a:endParaRPr lang="en-US" sz="2400" b="1" dirty="0">
              <a:solidFill>
                <a:srgbClr val="000000"/>
              </a:solidFill>
              <a:latin typeface="Book Antiqu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8600" y="1295400"/>
            <a:ext cx="8610600" cy="5029205"/>
            <a:chOff x="801347" y="5334000"/>
            <a:chExt cx="3980107" cy="3516128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1033337" y="5102010"/>
              <a:ext cx="3516128" cy="3980107"/>
            </a:xfrm>
            <a:prstGeom prst="roundRect">
              <a:avLst>
                <a:gd name="adj" fmla="val 7870"/>
              </a:avLst>
            </a:prstGeom>
            <a:solidFill>
              <a:srgbClr val="FFFFFF"/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7" name="Rektangel 76"/>
            <p:cNvSpPr>
              <a:spLocks noChangeArrowheads="1"/>
            </p:cNvSpPr>
            <p:nvPr/>
          </p:nvSpPr>
          <p:spPr bwMode="auto">
            <a:xfrm>
              <a:off x="871792" y="5392604"/>
              <a:ext cx="3796610" cy="171869"/>
            </a:xfrm>
            <a:prstGeom prst="trapezoid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spcAft>
                  <a:spcPts val="600"/>
                </a:spcAft>
              </a:pPr>
              <a:endParaRPr sz="2800" b="1" noProof="1">
                <a:solidFill>
                  <a:srgbClr val="FFFFFF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4998462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29038"/>
            <a:ext cx="575851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90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ktangel 98"/>
          <p:cNvSpPr>
            <a:spLocks noChangeArrowheads="1"/>
          </p:cNvSpPr>
          <p:nvPr/>
        </p:nvSpPr>
        <p:spPr bwMode="auto">
          <a:xfrm>
            <a:off x="1066800" y="1663005"/>
            <a:ext cx="731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Perlu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dipahami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bahwa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komentar</a:t>
            </a:r>
            <a:r>
              <a:rPr lang="en-US" sz="2800" dirty="0" smtClean="0">
                <a:solidFill>
                  <a:srgbClr val="000000"/>
                </a:solidFill>
              </a:rPr>
              <a:t> reviewer </a:t>
            </a:r>
            <a:r>
              <a:rPr lang="en-US" sz="2800" dirty="0" err="1" smtClean="0">
                <a:solidFill>
                  <a:srgbClr val="000000"/>
                </a:solidFill>
              </a:rPr>
              <a:t>hanya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mencerminkan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pandangan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mereka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terhadap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artikel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bukan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terhadap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penulis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28" name="Rektangel 98"/>
          <p:cNvSpPr>
            <a:spLocks noChangeArrowheads="1"/>
          </p:cNvSpPr>
          <p:nvPr/>
        </p:nvSpPr>
        <p:spPr bwMode="auto">
          <a:xfrm>
            <a:off x="1066800" y="3429000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merevisi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artikel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pastikan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mengakomodasi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semua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komentar</a:t>
            </a:r>
            <a:r>
              <a:rPr lang="en-US" sz="2800" dirty="0" smtClean="0">
                <a:solidFill>
                  <a:srgbClr val="000000"/>
                </a:solidFill>
              </a:rPr>
              <a:t> reviewer.</a:t>
            </a:r>
          </a:p>
        </p:txBody>
      </p:sp>
      <p:sp>
        <p:nvSpPr>
          <p:cNvPr id="100" name="Ramme 99"/>
          <p:cNvSpPr>
            <a:spLocks noChangeArrowheads="1"/>
          </p:cNvSpPr>
          <p:nvPr/>
        </p:nvSpPr>
        <p:spPr bwMode="auto">
          <a:xfrm>
            <a:off x="533400" y="990600"/>
            <a:ext cx="8305800" cy="5715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133" name="Tekstboks 146"/>
          <p:cNvSpPr txBox="1">
            <a:spLocks noChangeArrowheads="1"/>
          </p:cNvSpPr>
          <p:nvPr/>
        </p:nvSpPr>
        <p:spPr bwMode="auto">
          <a:xfrm>
            <a:off x="76200" y="112692"/>
            <a:ext cx="2209800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MEREVISI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800" b="1" dirty="0" smtClean="0">
                <a:solidFill>
                  <a:srgbClr val="000000"/>
                </a:solidFill>
                <a:latin typeface="Calibri" charset="0"/>
              </a:rPr>
              <a:t>ARTIKEL</a:t>
            </a:r>
          </a:p>
        </p:txBody>
      </p:sp>
      <p:sp>
        <p:nvSpPr>
          <p:cNvPr id="6" name="Rektangel 98"/>
          <p:cNvSpPr>
            <a:spLocks noChangeArrowheads="1"/>
          </p:cNvSpPr>
          <p:nvPr/>
        </p:nvSpPr>
        <p:spPr bwMode="auto">
          <a:xfrm>
            <a:off x="1066800" y="4684693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Penuhi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batas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waktu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diberikan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oleh</a:t>
            </a:r>
            <a:r>
              <a:rPr lang="en-US" sz="2800" dirty="0" smtClean="0">
                <a:solidFill>
                  <a:srgbClr val="000000"/>
                </a:solidFill>
              </a:rPr>
              <a:t> editor</a:t>
            </a:r>
          </a:p>
        </p:txBody>
      </p:sp>
    </p:spTree>
    <p:extLst>
      <p:ext uri="{BB962C8B-B14F-4D97-AF65-F5344CB8AC3E}">
        <p14:creationId xmlns="" xmlns:p14="http://schemas.microsoft.com/office/powerpoint/2010/main" val="11434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mme 99"/>
          <p:cNvSpPr>
            <a:spLocks noChangeArrowheads="1"/>
          </p:cNvSpPr>
          <p:nvPr/>
        </p:nvSpPr>
        <p:spPr bwMode="auto">
          <a:xfrm>
            <a:off x="533400" y="990600"/>
            <a:ext cx="8305800" cy="5715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675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Arial Narrow" pitchFamily="34" charset="0"/>
              </a:rPr>
              <a:t>Selamat</a:t>
            </a:r>
            <a:r>
              <a:rPr lang="en-US" sz="8000" dirty="0" smtClean="0">
                <a:latin typeface="Arial Narrow" pitchFamily="34" charset="0"/>
              </a:rPr>
              <a:t> </a:t>
            </a:r>
            <a:r>
              <a:rPr lang="en-US" sz="8000" dirty="0" err="1" smtClean="0">
                <a:latin typeface="Arial Narrow" pitchFamily="34" charset="0"/>
              </a:rPr>
              <a:t>Mencoba</a:t>
            </a:r>
            <a:endParaRPr lang="en-US" sz="8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51755" y="507518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76"/>
          <p:cNvSpPr>
            <a:spLocks noChangeArrowheads="1"/>
          </p:cNvSpPr>
          <p:nvPr/>
        </p:nvSpPr>
        <p:spPr bwMode="auto">
          <a:xfrm>
            <a:off x="963244" y="585791"/>
            <a:ext cx="604715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1" smtClean="0">
                <a:solidFill>
                  <a:sysClr val="windowText" lastClr="000000"/>
                </a:solidFill>
                <a:cs typeface="Arial" charset="0"/>
              </a:rPr>
              <a:t>TOPIK</a:t>
            </a:r>
            <a:endParaRPr kumimoji="0" lang="da-DK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ktangel 76"/>
          <p:cNvSpPr>
            <a:spLocks noChangeArrowheads="1"/>
          </p:cNvSpPr>
          <p:nvPr/>
        </p:nvSpPr>
        <p:spPr bwMode="auto">
          <a:xfrm>
            <a:off x="6934200" y="572868"/>
            <a:ext cx="953396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1">
                <a:solidFill>
                  <a:sysClr val="window" lastClr="FFFFFF"/>
                </a:solidFill>
                <a:cs typeface="Arial" charset="0"/>
              </a:rPr>
              <a:t>*</a:t>
            </a:r>
            <a:r>
              <a:rPr kumimoji="0" sz="3600" b="1" i="0" u="none" strike="noStrike" kern="0" cap="none" spc="0" normalizeH="0" baseline="0" noProof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charset="0"/>
              </a:rPr>
              <a:t> </a:t>
            </a:r>
            <a:endParaRPr kumimoji="0" lang="da-DK" sz="3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4800" y="1676400"/>
            <a:ext cx="8610600" cy="4800605"/>
            <a:chOff x="801348" y="5334001"/>
            <a:chExt cx="3980107" cy="3691939"/>
          </a:xfrm>
        </p:grpSpPr>
        <p:sp>
          <p:nvSpPr>
            <p:cNvPr id="36" name="Rounded Rectangle 27"/>
            <p:cNvSpPr>
              <a:spLocks noChangeArrowheads="1"/>
            </p:cNvSpPr>
            <p:nvPr/>
          </p:nvSpPr>
          <p:spPr bwMode="auto">
            <a:xfrm rot="16200000" flipH="1">
              <a:off x="945432" y="5189917"/>
              <a:ext cx="3691939" cy="3980107"/>
            </a:xfrm>
            <a:prstGeom prst="roundRect">
              <a:avLst>
                <a:gd name="adj" fmla="val 7870"/>
              </a:avLst>
            </a:prstGeom>
            <a:solidFill>
              <a:srgbClr val="FFFFFF"/>
            </a:solidFill>
            <a:ln w="6350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endParaRPr>
            </a:p>
          </p:txBody>
        </p:sp>
        <p:sp>
          <p:nvSpPr>
            <p:cNvPr id="38" name="Tekstboks 54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9311" cy="17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da-DK" sz="1800" dirty="0">
                <a:solidFill>
                  <a:srgbClr val="151616"/>
                </a:solidFill>
                <a:latin typeface="Calibri" charset="0"/>
              </a:endParaRPr>
            </a:p>
          </p:txBody>
        </p:sp>
        <p:sp>
          <p:nvSpPr>
            <p:cNvPr id="39" name="Tekstboks 72"/>
            <p:cNvSpPr txBox="1">
              <a:spLocks noChangeArrowheads="1"/>
            </p:cNvSpPr>
            <p:nvPr/>
          </p:nvSpPr>
          <p:spPr bwMode="auto">
            <a:xfrm>
              <a:off x="942237" y="5728010"/>
              <a:ext cx="3803996" cy="83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Penulisan</a:t>
              </a:r>
              <a:r>
                <a:rPr lang="en-US" sz="4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4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Ilmiah</a:t>
              </a:r>
              <a:endParaRPr lang="en-US" sz="4000" dirty="0" smtClean="0">
                <a:latin typeface="Calibri"/>
                <a:cs typeface="Calibri"/>
                <a:sym typeface="Symbo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buClr>
                  <a:srgbClr val="3399FF"/>
                </a:buClr>
                <a:buFont typeface="Arial"/>
                <a:buChar char="•"/>
                <a:tabLst>
                  <a:tab pos="1255713" algn="l"/>
                  <a:tab pos="1655763" algn="l"/>
                </a:tabLst>
              </a:pP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Strategi</a:t>
              </a:r>
              <a:r>
                <a:rPr lang="en-US" sz="4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Publikasi</a:t>
              </a:r>
              <a:r>
                <a:rPr lang="en-US" sz="4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Artikel</a:t>
              </a:r>
              <a:r>
                <a:rPr lang="en-US" sz="4000" dirty="0" smtClean="0">
                  <a:latin typeface="Calibri"/>
                  <a:cs typeface="Calibri"/>
                  <a:sym typeface="Symbol" charset="0"/>
                </a:rPr>
                <a:t> </a:t>
              </a:r>
              <a:r>
                <a:rPr lang="en-US" sz="4000" dirty="0" err="1" smtClean="0">
                  <a:latin typeface="Calibri"/>
                  <a:cs typeface="Calibri"/>
                  <a:sym typeface="Symbol" charset="0"/>
                </a:rPr>
                <a:t>Ilmiah</a:t>
              </a:r>
              <a:endParaRPr lang="en-AU" sz="4000" dirty="0">
                <a:latin typeface="Calibri"/>
                <a:cs typeface="Calibri"/>
                <a:sym typeface="Symbol" charset="0"/>
              </a:endParaRPr>
            </a:p>
          </p:txBody>
        </p:sp>
      </p:grpSp>
      <p:sp>
        <p:nvSpPr>
          <p:cNvPr id="10" name="Ramme 99"/>
          <p:cNvSpPr>
            <a:spLocks noChangeArrowheads="1"/>
          </p:cNvSpPr>
          <p:nvPr/>
        </p:nvSpPr>
        <p:spPr bwMode="auto">
          <a:xfrm>
            <a:off x="304800" y="0"/>
            <a:ext cx="8534400" cy="64770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0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Judul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Nama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Penulis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Afiliasi</a:t>
            </a:r>
            <a:r>
              <a:rPr lang="en-US" sz="3500" dirty="0" smtClean="0">
                <a:cs typeface="Calibri"/>
                <a:sym typeface="Symbol" charset="0"/>
              </a:rPr>
              <a:t>/</a:t>
            </a:r>
            <a:r>
              <a:rPr lang="en-US" sz="3500" dirty="0" err="1" smtClean="0">
                <a:cs typeface="Calibri"/>
                <a:sym typeface="Symbol" charset="0"/>
              </a:rPr>
              <a:t>Institusi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Penulis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Alamat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Institusi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Penulis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dan</a:t>
            </a:r>
            <a:r>
              <a:rPr lang="en-US" sz="3500" dirty="0" smtClean="0">
                <a:cs typeface="Calibri"/>
                <a:sym typeface="Symbol" charset="0"/>
              </a:rPr>
              <a:t> Email </a:t>
            </a:r>
            <a:r>
              <a:rPr lang="en-US" sz="3500" dirty="0" err="1" smtClean="0">
                <a:cs typeface="Calibri"/>
                <a:sym typeface="Symbol" charset="0"/>
              </a:rPr>
              <a:t>Penulis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Abstrak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Artikel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Ilmiah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Kata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Kunci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Pendahuluan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Bagian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Utama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Artikel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Kesimpulan</a:t>
            </a:r>
            <a:r>
              <a:rPr lang="en-US" sz="3500" dirty="0" smtClean="0">
                <a:cs typeface="Calibri"/>
                <a:sym typeface="Symbol" charset="0"/>
              </a:rPr>
              <a:t> (</a:t>
            </a:r>
            <a:r>
              <a:rPr lang="en-US" sz="3500" dirty="0" err="1" smtClean="0">
                <a:cs typeface="Calibri"/>
                <a:sym typeface="Symbol" charset="0"/>
              </a:rPr>
              <a:t>boleh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tidak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ada</a:t>
            </a:r>
            <a:r>
              <a:rPr lang="en-US" sz="3500" dirty="0" smtClean="0">
                <a:cs typeface="Calibri"/>
                <a:sym typeface="Symbol" charset="0"/>
              </a:rPr>
              <a:t>)</a:t>
            </a: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Ucapan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Terimakasih</a:t>
            </a:r>
            <a:endParaRPr lang="en-US" sz="3500" dirty="0" smtClean="0">
              <a:cs typeface="Calibri"/>
              <a:sym typeface="Symbol" charset="0"/>
            </a:endParaRP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r>
              <a:rPr lang="en-US" sz="3500" dirty="0" err="1" smtClean="0">
                <a:cs typeface="Calibri"/>
                <a:sym typeface="Symbol" charset="0"/>
              </a:rPr>
              <a:t>Daftar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  <a:r>
              <a:rPr lang="en-US" sz="3500" dirty="0" err="1" smtClean="0">
                <a:cs typeface="Calibri"/>
                <a:sym typeface="Symbol" charset="0"/>
              </a:rPr>
              <a:t>Pustaka</a:t>
            </a:r>
            <a:r>
              <a:rPr lang="en-US" sz="3500" dirty="0" smtClean="0">
                <a:cs typeface="Calibri"/>
                <a:sym typeface="Symbol" charset="0"/>
              </a:rPr>
              <a:t> </a:t>
            </a:r>
          </a:p>
          <a:p>
            <a:pPr marL="609600" indent="-609600">
              <a:lnSpc>
                <a:spcPct val="80000"/>
              </a:lnSpc>
              <a:buClr>
                <a:srgbClr val="3399FF"/>
              </a:buClr>
              <a:buFont typeface="Arial"/>
              <a:buChar char="•"/>
              <a:tabLst>
                <a:tab pos="1255713" algn="l"/>
                <a:tab pos="1655763" algn="l"/>
              </a:tabLst>
            </a:pPr>
            <a:endParaRPr lang="en-US" sz="3500" dirty="0" smtClean="0">
              <a:cs typeface="Calibri"/>
              <a:sym typeface="Symbol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152400"/>
            <a:ext cx="6381124" cy="78788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innerShdw blurRad="63500" dist="50800" dir="16200000">
              <a:srgbClr val="000000">
                <a:alpha val="27000"/>
              </a:srgbClr>
            </a:inn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7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5026"/>
            <a:ext cx="647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1" smtClean="0">
                <a:solidFill>
                  <a:sysClr val="windowText" lastClr="000000"/>
                </a:solidFill>
                <a:cs typeface="Arial" charset="0"/>
              </a:rPr>
              <a:t>KOMPONEN ARTIKEL ILMIAH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amme 99"/>
          <p:cNvSpPr>
            <a:spLocks noChangeArrowheads="1"/>
          </p:cNvSpPr>
          <p:nvPr/>
        </p:nvSpPr>
        <p:spPr bwMode="auto">
          <a:xfrm>
            <a:off x="304800" y="1066800"/>
            <a:ext cx="8534400" cy="5638800"/>
          </a:xfrm>
          <a:custGeom>
            <a:avLst/>
            <a:gdLst>
              <a:gd name="T0" fmla="*/ 4024313 w 7056120"/>
              <a:gd name="T1" fmla="*/ 0 h 1036320"/>
              <a:gd name="T2" fmla="*/ 0 w 7056120"/>
              <a:gd name="T3" fmla="*/ 1127125 h 1036320"/>
              <a:gd name="T4" fmla="*/ 4024313 w 7056120"/>
              <a:gd name="T5" fmla="*/ 2254250 h 1036320"/>
              <a:gd name="T6" fmla="*/ 8048625 w 7056120"/>
              <a:gd name="T7" fmla="*/ 1127125 h 103632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339 w 7056120"/>
              <a:gd name="T13" fmla="*/ 53339 h 1036320"/>
              <a:gd name="T14" fmla="*/ 7002780 w 7056120"/>
              <a:gd name="T15" fmla="*/ 982981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6120" h="1036320">
                <a:moveTo>
                  <a:pt x="0" y="0"/>
                </a:moveTo>
                <a:lnTo>
                  <a:pt x="7056120" y="0"/>
                </a:lnTo>
                <a:lnTo>
                  <a:pt x="7056120" y="1036320"/>
                </a:lnTo>
                <a:lnTo>
                  <a:pt x="0" y="1036320"/>
                </a:lnTo>
                <a:close/>
                <a:moveTo>
                  <a:pt x="53339" y="53339"/>
                </a:moveTo>
                <a:lnTo>
                  <a:pt x="53339" y="982981"/>
                </a:lnTo>
                <a:lnTo>
                  <a:pt x="7002781" y="982981"/>
                </a:lnTo>
                <a:lnTo>
                  <a:pt x="7002781" y="53339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itchFamily="34" charset="0"/>
              <a:ea typeface="ＭＳ Ｐゴシック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1" y="381000"/>
            <a:ext cx="889883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96" y="457201"/>
            <a:ext cx="8565704" cy="581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695325"/>
            <a:ext cx="87820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915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711</Words>
  <Application>Microsoft Office PowerPoint</Application>
  <PresentationFormat>On-screen Show (4:3)</PresentationFormat>
  <Paragraphs>159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Pengantar</vt:lpstr>
      <vt:lpstr>Pengantar</vt:lpstr>
      <vt:lpstr>Slide 4</vt:lpstr>
      <vt:lpstr>KOMPONEN ARTIKEL ILMIAH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BAGIAN UTAMA DARI ARTIKEL </vt:lpstr>
      <vt:lpstr>Ucapan Terimakasih</vt:lpstr>
      <vt:lpstr>Daftar Pustaka</vt:lpstr>
      <vt:lpstr>Inline Reference</vt:lpstr>
      <vt:lpstr>Daftar Pustaka</vt:lpstr>
      <vt:lpstr>Inline Reference</vt:lpstr>
      <vt:lpstr>Slide 24</vt:lpstr>
      <vt:lpstr>Slide 25</vt:lpstr>
      <vt:lpstr>Slide 26</vt:lpstr>
      <vt:lpstr>Slide 27</vt:lpstr>
      <vt:lpstr>Slide 28</vt:lpstr>
      <vt:lpstr>Sebaiknya Publikasi dimana?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Saib PC</dc:creator>
  <cp:lastModifiedBy>Saib PC</cp:lastModifiedBy>
  <cp:revision>23</cp:revision>
  <dcterms:created xsi:type="dcterms:W3CDTF">2017-03-25T17:24:18Z</dcterms:created>
  <dcterms:modified xsi:type="dcterms:W3CDTF">2017-03-26T23:26:03Z</dcterms:modified>
</cp:coreProperties>
</file>