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FDE1-4247-4060-AAB9-ADB0B323AFEC}" type="datetime12">
              <a:rPr lang="en-US" smtClean="0"/>
              <a:pPr/>
              <a:t>3:51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A6000-579E-4803-A4E0-89ECE170E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31537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B2C0F-1084-4E25-AD48-5EE2A468711C}" type="datetime12">
              <a:rPr lang="en-US" smtClean="0"/>
              <a:pPr/>
              <a:t>3:51 AM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69B88-0FAE-40DC-8016-E00E4F025A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089430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69B88-0FAE-40DC-8016-E00E4F025A9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A32EE0F-AECC-4696-92AB-A10FF7622DAA}" type="datetime12">
              <a:rPr lang="en-US" smtClean="0"/>
              <a:pPr/>
              <a:t>3:51 AM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717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A2673D-FFCF-41EC-A878-D6F5D1656DE7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126146-1AE4-435E-BF07-086069D680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543800" cy="114300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KEPENTINGAN, TEKANAN EKONOMI DAN TANGGUNG JAWAB SOSIAL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7854696" cy="609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Pertemuan 3-4</a:t>
            </a:r>
            <a:endParaRPr lang="en-US" sz="2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0" y="3505200"/>
            <a:ext cx="7854696" cy="609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KAMARUDDIN HASAN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5943600"/>
            <a:ext cx="9144000" cy="579393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Semester Ganjil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tahun Akademik 2015/2016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ETIKA dan KEBIJAKAN MEDIA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494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E. ISU MORAL VERSUS KEPENTINGAN EKONOMI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algn="just"/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keperluan</a:t>
            </a:r>
            <a:r>
              <a:rPr lang="en-US" sz="2800" dirty="0" smtClean="0"/>
              <a:t> modal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kapital</a:t>
            </a:r>
            <a:r>
              <a:rPr lang="en-US" sz="2800" dirty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berproses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sarana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pengusaha-pengusaha</a:t>
            </a:r>
            <a:r>
              <a:rPr lang="en-US" sz="2800" dirty="0" smtClean="0"/>
              <a:t> </a:t>
            </a:r>
            <a:r>
              <a:rPr lang="en-US" sz="2800" dirty="0" err="1" smtClean="0"/>
              <a:t>memperluas</a:t>
            </a:r>
            <a:r>
              <a:rPr lang="en-US" sz="2800" dirty="0" smtClean="0"/>
              <a:t> </a:t>
            </a:r>
            <a:r>
              <a:rPr lang="en-US" sz="2800" dirty="0" err="1" smtClean="0"/>
              <a:t>jangkauan</a:t>
            </a:r>
            <a:r>
              <a:rPr lang="en-US" sz="2800" dirty="0" smtClean="0"/>
              <a:t> </a:t>
            </a:r>
            <a:r>
              <a:rPr lang="en-US" sz="2800" dirty="0" err="1" smtClean="0"/>
              <a:t>pasarnya</a:t>
            </a:r>
            <a:r>
              <a:rPr lang="en-US" sz="2800" dirty="0" smtClean="0"/>
              <a:t>.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isu</a:t>
            </a:r>
            <a:r>
              <a:rPr lang="en-US" sz="2800" dirty="0" smtClean="0"/>
              <a:t>/</a:t>
            </a:r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menjatuhkan</a:t>
            </a:r>
            <a:r>
              <a:rPr lang="en-US" sz="2800" dirty="0" smtClean="0"/>
              <a:t> </a:t>
            </a:r>
            <a:r>
              <a:rPr lang="en-US" sz="2800" dirty="0" err="1" smtClean="0"/>
              <a:t>lawan</a:t>
            </a:r>
            <a:r>
              <a:rPr lang="en-US" sz="2800" dirty="0" smtClean="0"/>
              <a:t>, </a:t>
            </a:r>
            <a:r>
              <a:rPr lang="en-US" sz="2800" dirty="0" err="1" smtClean="0"/>
              <a:t>opini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produknya</a:t>
            </a:r>
            <a:r>
              <a:rPr lang="en-US" sz="2800" dirty="0" smtClean="0"/>
              <a:t>, </a:t>
            </a:r>
            <a:r>
              <a:rPr lang="en-US" sz="2800" dirty="0" err="1" smtClean="0"/>
              <a:t>citra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168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686800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/>
              <a:t>Mosco</a:t>
            </a:r>
            <a:r>
              <a:rPr lang="en-US" sz="3200" dirty="0" smtClean="0"/>
              <a:t> (1996):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tiga</a:t>
            </a:r>
            <a:r>
              <a:rPr lang="en-US" sz="3200" dirty="0" smtClean="0"/>
              <a:t> entry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</a:t>
            </a:r>
            <a:r>
              <a:rPr lang="en-US" sz="3200" dirty="0" err="1" smtClean="0"/>
              <a:t>politik</a:t>
            </a:r>
            <a:r>
              <a:rPr lang="en-US" sz="3200" dirty="0" smtClean="0"/>
              <a:t> media yang </a:t>
            </a:r>
            <a:r>
              <a:rPr lang="en-US" sz="3200" dirty="0" err="1" smtClean="0"/>
              <a:t>menarik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dikaji</a:t>
            </a:r>
            <a:r>
              <a:rPr lang="en-US" sz="3200" dirty="0" smtClean="0"/>
              <a:t>, </a:t>
            </a:r>
            <a:r>
              <a:rPr lang="en-US" sz="3200" dirty="0" err="1" smtClean="0"/>
              <a:t>yakni</a:t>
            </a:r>
            <a:r>
              <a:rPr lang="en-US" sz="3200" dirty="0" smtClean="0"/>
              <a:t>: </a:t>
            </a:r>
            <a:r>
              <a:rPr lang="en-US" sz="3200" dirty="0" err="1" smtClean="0"/>
              <a:t>komodifikasi</a:t>
            </a:r>
            <a:r>
              <a:rPr lang="en-US" sz="3200" dirty="0" smtClean="0"/>
              <a:t>, </a:t>
            </a:r>
            <a:r>
              <a:rPr lang="en-US" sz="3200" dirty="0" err="1" smtClean="0"/>
              <a:t>spasialisasi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strukturisasi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a.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komodifikasi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4 </a:t>
            </a:r>
            <a:r>
              <a:rPr lang="en-US" sz="3200" dirty="0" err="1" smtClean="0"/>
              <a:t>iaitu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r>
              <a:rPr lang="en-US" sz="3200" dirty="0" smtClean="0"/>
              <a:t>1. </a:t>
            </a:r>
            <a:r>
              <a:rPr lang="en-US" sz="3200" dirty="0" err="1" smtClean="0"/>
              <a:t>Komodifikasi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isi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2. </a:t>
            </a:r>
            <a:r>
              <a:rPr lang="en-US" sz="3200" dirty="0" err="1" smtClean="0"/>
              <a:t>Komodifikasi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khalayak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3. </a:t>
            </a:r>
            <a:r>
              <a:rPr lang="en-US" sz="3200" dirty="0" err="1" smtClean="0"/>
              <a:t>Komodifikasi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cybernets</a:t>
            </a:r>
            <a:r>
              <a:rPr lang="en-US" sz="3200" dirty="0" smtClean="0"/>
              <a:t> (rating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lembaga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r>
              <a:rPr lang="en-US" sz="3200" dirty="0" smtClean="0"/>
              <a:t>4. </a:t>
            </a:r>
            <a:r>
              <a:rPr lang="en-US" sz="3200" dirty="0" err="1" smtClean="0"/>
              <a:t>Komodifikasi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kerja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barang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jasa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867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b</a:t>
            </a:r>
            <a:r>
              <a:rPr lang="en-US" sz="3200" dirty="0" smtClean="0"/>
              <a:t>. </a:t>
            </a:r>
            <a:r>
              <a:rPr lang="en-US" sz="3200" dirty="0" err="1" smtClean="0"/>
              <a:t>Spasialisasi</a:t>
            </a:r>
            <a:r>
              <a:rPr lang="en-US" sz="3200" dirty="0" smtClean="0"/>
              <a:t> </a:t>
            </a:r>
            <a:r>
              <a:rPr lang="en-US" sz="3200" dirty="0" err="1" smtClean="0"/>
              <a:t>iaitu</a:t>
            </a:r>
            <a:r>
              <a:rPr lang="en-US" sz="3200" dirty="0" smtClean="0"/>
              <a:t> proses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mengatasi</a:t>
            </a:r>
            <a:r>
              <a:rPr lang="en-US" sz="3200" dirty="0" smtClean="0"/>
              <a:t>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ruang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kehidupan</a:t>
            </a:r>
            <a:r>
              <a:rPr lang="en-US" sz="3200" dirty="0" smtClean="0"/>
              <a:t> </a:t>
            </a:r>
            <a:r>
              <a:rPr lang="en-US" sz="3200" dirty="0" err="1" smtClean="0"/>
              <a:t>sosial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c. </a:t>
            </a:r>
            <a:r>
              <a:rPr lang="en-US" sz="3200" dirty="0" err="1" smtClean="0"/>
              <a:t>Strukturisasi</a:t>
            </a:r>
            <a:r>
              <a:rPr lang="en-US" sz="3200" dirty="0" smtClean="0"/>
              <a:t>, </a:t>
            </a:r>
            <a:r>
              <a:rPr lang="en-US" sz="3200" dirty="0" err="1" smtClean="0"/>
              <a:t>iaitu</a:t>
            </a:r>
            <a:r>
              <a:rPr lang="en-US" sz="3200" dirty="0" smtClean="0"/>
              <a:t> menyatukan gagasan dan </a:t>
            </a:r>
            <a:r>
              <a:rPr lang="en-US" sz="3200" dirty="0" err="1" smtClean="0"/>
              <a:t>agensi</a:t>
            </a:r>
            <a:r>
              <a:rPr lang="en-US" sz="3200" dirty="0" smtClean="0"/>
              <a:t>, proses dan </a:t>
            </a:r>
            <a:r>
              <a:rPr lang="en-US" sz="3200" dirty="0" err="1" smtClean="0"/>
              <a:t>praksis</a:t>
            </a:r>
            <a:r>
              <a:rPr lang="en-US" sz="3200" dirty="0" smtClean="0"/>
              <a:t> sosial ke dalam analisis struktural.</a:t>
            </a:r>
          </a:p>
          <a:p>
            <a:pPr marL="0" indent="0">
              <a:buNone/>
            </a:pPr>
            <a:r>
              <a:rPr lang="en-US" sz="3200" dirty="0" smtClean="0"/>
              <a:t>Golding dan Murdock (dalam </a:t>
            </a:r>
            <a:r>
              <a:rPr lang="en-US" sz="3200" dirty="0" err="1" smtClean="0"/>
              <a:t>Barret</a:t>
            </a:r>
            <a:r>
              <a:rPr lang="en-US" sz="3200" dirty="0" smtClean="0"/>
              <a:t> 1995) mengajukan mapping hubungan media dan kekuatan ekonomi politik menjadi empat, yaitu:</a:t>
            </a:r>
          </a:p>
          <a:p>
            <a:r>
              <a:rPr lang="en-US" sz="3200" dirty="0" smtClean="0"/>
              <a:t>Perkembangan media</a:t>
            </a:r>
          </a:p>
          <a:p>
            <a:r>
              <a:rPr lang="en-US" sz="3200" dirty="0" smtClean="0"/>
              <a:t>Perluasan jangkauan korporasi</a:t>
            </a:r>
          </a:p>
          <a:p>
            <a:r>
              <a:rPr lang="en-US" sz="3200" dirty="0" err="1" smtClean="0"/>
              <a:t>Komodifikasi</a:t>
            </a:r>
            <a:endParaRPr lang="en-US" sz="3200" dirty="0" smtClean="0"/>
          </a:p>
          <a:p>
            <a:r>
              <a:rPr lang="en-US" sz="3200" dirty="0" smtClean="0"/>
              <a:t>Perubahan intervensi negara dan pemerintah.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16784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1"/>
            <a:ext cx="8229599" cy="609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F. PENGARUH IKLAN DALAM PRAKTIK KOMUNIKASI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komersil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menetukan</a:t>
            </a:r>
            <a:r>
              <a:rPr lang="en-US" dirty="0" smtClean="0"/>
              <a:t> </a:t>
            </a:r>
            <a:r>
              <a:rPr lang="en-US" dirty="0" err="1" smtClean="0"/>
              <a:t>lamanya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(spot)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jatah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resesi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Pesan-pesan</a:t>
            </a:r>
            <a:r>
              <a:rPr lang="en-US" dirty="0" smtClean="0"/>
              <a:t> </a:t>
            </a:r>
            <a:r>
              <a:rPr lang="en-US" dirty="0" err="1" smtClean="0"/>
              <a:t>komersil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komersil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media.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76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..kasus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Alvin Day , Ethics in Media Communications : case and controversies, </a:t>
            </a:r>
            <a:r>
              <a:rPr lang="en-US" dirty="0" err="1" smtClean="0"/>
              <a:t>Wardsworth</a:t>
            </a:r>
            <a:r>
              <a:rPr lang="en-US" dirty="0" smtClean="0"/>
              <a:t>: 1991)</a:t>
            </a:r>
          </a:p>
          <a:p>
            <a:pPr marL="0" indent="0">
              <a:buNone/>
            </a:pPr>
            <a:r>
              <a:rPr lang="en-US" dirty="0" smtClean="0"/>
              <a:t>1. Koran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perseroan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Acme Industries </a:t>
            </a:r>
            <a:r>
              <a:rPr lang="en-US" dirty="0" err="1" smtClean="0"/>
              <a:t>dan</a:t>
            </a:r>
            <a:r>
              <a:rPr lang="en-US" dirty="0" smtClean="0"/>
              <a:t> the Banner Herald di </a:t>
            </a:r>
            <a:r>
              <a:rPr lang="en-US" dirty="0" err="1" smtClean="0"/>
              <a:t>kota</a:t>
            </a:r>
            <a:r>
              <a:rPr lang="en-US" dirty="0" smtClean="0"/>
              <a:t> Portsmouth…(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skandal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Bioskop</a:t>
            </a:r>
            <a:r>
              <a:rPr lang="en-US" dirty="0" smtClean="0"/>
              <a:t> X-Rated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di </a:t>
            </a:r>
            <a:r>
              <a:rPr lang="en-US" dirty="0" err="1" smtClean="0"/>
              <a:t>kota</a:t>
            </a:r>
            <a:r>
              <a:rPr lang="en-US" dirty="0" smtClean="0"/>
              <a:t> Pleasantville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 x.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0451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SIMPULAN SEMENTARA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581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err="1" smtClean="0"/>
              <a:t>Betapa</a:t>
            </a:r>
            <a:r>
              <a:rPr lang="en-US" sz="3200" dirty="0" smtClean="0"/>
              <a:t> </a:t>
            </a:r>
            <a:r>
              <a:rPr lang="en-US" sz="3200" dirty="0" err="1" smtClean="0"/>
              <a:t>relasi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etika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sangat</a:t>
            </a:r>
            <a:r>
              <a:rPr lang="en-US" sz="3200" dirty="0" smtClean="0"/>
              <a:t> </a:t>
            </a:r>
            <a:r>
              <a:rPr lang="en-US" sz="3200" dirty="0" err="1" smtClean="0"/>
              <a:t>rumit</a:t>
            </a:r>
            <a:r>
              <a:rPr lang="en-US" sz="3200" dirty="0" smtClean="0"/>
              <a:t>. </a:t>
            </a:r>
            <a:r>
              <a:rPr lang="en-US" sz="3200" dirty="0" err="1" smtClean="0"/>
              <a:t>Tekanan</a:t>
            </a:r>
            <a:r>
              <a:rPr lang="en-US" sz="3200" dirty="0" smtClean="0"/>
              <a:t>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begitu</a:t>
            </a:r>
            <a:r>
              <a:rPr lang="en-US" sz="3200" dirty="0" smtClean="0"/>
              <a:t> </a:t>
            </a:r>
            <a:r>
              <a:rPr lang="en-US" sz="3200" dirty="0" err="1" smtClean="0"/>
              <a:t>kuat</a:t>
            </a:r>
            <a:r>
              <a:rPr lang="en-US" sz="3200" dirty="0" smtClean="0"/>
              <a:t> </a:t>
            </a:r>
            <a:r>
              <a:rPr lang="en-US" sz="3200" dirty="0" err="1" smtClean="0"/>
              <a:t>mesti</a:t>
            </a:r>
            <a:r>
              <a:rPr lang="en-US" sz="3200" dirty="0" smtClean="0"/>
              <a:t> </a:t>
            </a:r>
            <a:r>
              <a:rPr lang="en-US" sz="3200" dirty="0" err="1" smtClean="0"/>
              <a:t>diimbangi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keteguhan</a:t>
            </a:r>
            <a:r>
              <a:rPr lang="en-US" sz="3200" dirty="0" smtClean="0"/>
              <a:t> </a:t>
            </a:r>
            <a:r>
              <a:rPr lang="en-US" sz="3200" dirty="0" err="1" smtClean="0"/>
              <a:t>sikap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mengedepankan</a:t>
            </a:r>
            <a:r>
              <a:rPr lang="en-US" sz="3200" dirty="0" smtClean="0"/>
              <a:t> </a:t>
            </a:r>
            <a:r>
              <a:rPr lang="en-US" sz="3200" dirty="0" err="1" smtClean="0"/>
              <a:t>aspek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luhur</a:t>
            </a:r>
            <a:r>
              <a:rPr lang="en-US" sz="3200" dirty="0" smtClean="0"/>
              <a:t>, </a:t>
            </a:r>
            <a:r>
              <a:rPr lang="en-US" sz="3200" dirty="0" err="1" smtClean="0"/>
              <a:t>yakni</a:t>
            </a:r>
            <a:r>
              <a:rPr lang="en-US" sz="3200" dirty="0" smtClean="0"/>
              <a:t> ETIKA.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44738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A</a:t>
            </a:r>
            <a:r>
              <a:rPr lang="en-US" sz="2800" b="1" dirty="0" smtClean="0">
                <a:solidFill>
                  <a:schemeClr val="tx1"/>
                </a:solidFill>
              </a:rPr>
              <a:t>. TEKANAN EKONOMI DAN TANGGUNG JAWAB SOSIAL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,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, </a:t>
            </a:r>
            <a:r>
              <a:rPr lang="en-US" dirty="0" err="1" smtClean="0"/>
              <a:t>investor,pemilik</a:t>
            </a:r>
            <a:r>
              <a:rPr lang="en-US" dirty="0" smtClean="0"/>
              <a:t>, </a:t>
            </a:r>
            <a:r>
              <a:rPr lang="en-US" dirty="0" err="1" smtClean="0"/>
              <a:t>pemasang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Para </a:t>
            </a:r>
            <a:r>
              <a:rPr lang="en-US" dirty="0" err="1" smtClean="0"/>
              <a:t>pesaing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/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331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..result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93720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 smtClean="0"/>
              <a:t>Sebuah</a:t>
            </a:r>
            <a:r>
              <a:rPr lang="en-US" sz="3600" dirty="0" smtClean="0"/>
              <a:t> </a:t>
            </a:r>
            <a:r>
              <a:rPr lang="en-US" sz="3600" dirty="0" err="1" smtClean="0"/>
              <a:t>idealisme</a:t>
            </a:r>
            <a:r>
              <a:rPr lang="en-US" sz="3600" dirty="0" smtClean="0"/>
              <a:t> </a:t>
            </a:r>
            <a:r>
              <a:rPr lang="en-US" sz="3600" dirty="0" err="1" smtClean="0"/>
              <a:t>jurnalistik</a:t>
            </a:r>
            <a:r>
              <a:rPr lang="en-US" sz="3600" dirty="0" smtClean="0"/>
              <a:t> </a:t>
            </a:r>
            <a:r>
              <a:rPr lang="en-US" sz="3600" dirty="0" err="1" smtClean="0"/>
              <a:t>terkadang</a:t>
            </a:r>
            <a:r>
              <a:rPr lang="en-US" sz="3600" dirty="0" smtClean="0"/>
              <a:t> </a:t>
            </a:r>
            <a:r>
              <a:rPr lang="en-US" sz="3600" dirty="0" err="1" smtClean="0"/>
              <a:t>memang</a:t>
            </a:r>
            <a:r>
              <a:rPr lang="en-US" sz="3600" dirty="0" smtClean="0"/>
              <a:t> </a:t>
            </a:r>
            <a:r>
              <a:rPr lang="en-US" sz="3600" dirty="0" err="1" smtClean="0"/>
              <a:t>dikalahkan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sebuah</a:t>
            </a:r>
            <a:r>
              <a:rPr lang="en-US" sz="3600" dirty="0" smtClean="0"/>
              <a:t> </a:t>
            </a:r>
            <a:r>
              <a:rPr lang="en-US" sz="3600" dirty="0" err="1" smtClean="0"/>
              <a:t>kekuasaan</a:t>
            </a:r>
            <a:r>
              <a:rPr lang="en-US" sz="3600" dirty="0" smtClean="0"/>
              <a:t> </a:t>
            </a:r>
            <a:r>
              <a:rPr lang="en-US" sz="3600" dirty="0" err="1" smtClean="0"/>
              <a:t>keuangan</a:t>
            </a:r>
            <a:r>
              <a:rPr lang="en-US" sz="3600" dirty="0" smtClean="0"/>
              <a:t>.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media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mulai</a:t>
            </a:r>
            <a:r>
              <a:rPr lang="en-US" sz="3600" dirty="0" smtClean="0"/>
              <a:t> </a:t>
            </a:r>
            <a:r>
              <a:rPr lang="en-US" sz="3600" dirty="0" err="1" smtClean="0"/>
              <a:t>dirasuki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teori-teoi</a:t>
            </a:r>
            <a:r>
              <a:rPr lang="en-US" sz="3600" dirty="0" smtClean="0"/>
              <a:t> marketing yang </a:t>
            </a:r>
            <a:r>
              <a:rPr lang="en-US" sz="3600" dirty="0" err="1" smtClean="0"/>
              <a:t>penuh</a:t>
            </a:r>
            <a:r>
              <a:rPr lang="en-US" sz="3600" dirty="0" smtClean="0"/>
              <a:t> </a:t>
            </a:r>
            <a:r>
              <a:rPr lang="en-US" sz="3600" dirty="0" err="1" smtClean="0"/>
              <a:t>strategi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meraup</a:t>
            </a:r>
            <a:r>
              <a:rPr lang="en-US" sz="3600" dirty="0" smtClean="0"/>
              <a:t> </a:t>
            </a:r>
            <a:r>
              <a:rPr lang="en-US" sz="3600" dirty="0" err="1" smtClean="0"/>
              <a:t>keuntungan</a:t>
            </a:r>
            <a:r>
              <a:rPr lang="en-US" sz="3600" dirty="0" smtClean="0"/>
              <a:t> </a:t>
            </a:r>
            <a:r>
              <a:rPr lang="en-US" sz="3600" dirty="0" err="1" smtClean="0"/>
              <a:t>komersil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622893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/>
          </a:bodyPr>
          <a:lstStyle/>
          <a:p>
            <a:pPr marL="404813" indent="-404813"/>
            <a:r>
              <a:rPr lang="en-US" sz="2400" dirty="0" smtClean="0">
                <a:solidFill>
                  <a:schemeClr val="tx1"/>
                </a:solidFill>
              </a:rPr>
              <a:t>B. </a:t>
            </a:r>
            <a:r>
              <a:rPr lang="en-US" sz="2400" b="1" dirty="0" smtClean="0">
                <a:solidFill>
                  <a:schemeClr val="tx1"/>
                </a:solidFill>
              </a:rPr>
              <a:t>NEOLIBERALISME SEBAGAI KEKUATAN  EKONOMI BARU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I. </a:t>
            </a:r>
            <a:r>
              <a:rPr lang="en-US" sz="2800" dirty="0" err="1" smtClean="0"/>
              <a:t>Wibowo</a:t>
            </a:r>
            <a:r>
              <a:rPr lang="en-US" sz="2800" dirty="0" smtClean="0"/>
              <a:t> </a:t>
            </a:r>
            <a:r>
              <a:rPr lang="en-US" sz="2800" dirty="0" err="1" smtClean="0"/>
              <a:t>dkk</a:t>
            </a:r>
            <a:r>
              <a:rPr lang="en-US" sz="2800" dirty="0" smtClean="0"/>
              <a:t>.,(2003)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lugas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bahawa</a:t>
            </a:r>
            <a:r>
              <a:rPr lang="en-US" sz="2800" dirty="0" smtClean="0"/>
              <a:t> </a:t>
            </a:r>
            <a:r>
              <a:rPr lang="en-US" sz="2800" dirty="0" err="1" smtClean="0"/>
              <a:t>perkembangan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kapitalisme</a:t>
            </a:r>
            <a:r>
              <a:rPr lang="en-US" sz="2800" dirty="0" smtClean="0"/>
              <a:t> </a:t>
            </a:r>
            <a:r>
              <a:rPr lang="en-US" sz="2800" dirty="0" err="1" smtClean="0"/>
              <a:t>dewasa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memasuki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neoliberalism.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gagasan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menjadikan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mendekati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, </a:t>
            </a:r>
            <a:r>
              <a:rPr lang="en-US" sz="2800" dirty="0" err="1" smtClean="0"/>
              <a:t>penggusuran</a:t>
            </a:r>
            <a:r>
              <a:rPr lang="en-US" sz="2800" dirty="0" smtClean="0"/>
              <a:t> arena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urusan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pemindahan</a:t>
            </a:r>
            <a:r>
              <a:rPr lang="en-US" sz="2800" dirty="0" smtClean="0"/>
              <a:t> </a:t>
            </a:r>
            <a:r>
              <a:rPr lang="en-US" sz="2800" dirty="0" err="1" smtClean="0"/>
              <a:t>regulasi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arena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urusan</a:t>
            </a:r>
            <a:r>
              <a:rPr lang="en-US" sz="2800" dirty="0" smtClean="0"/>
              <a:t> personal.</a:t>
            </a:r>
          </a:p>
          <a:p>
            <a:pPr algn="just"/>
            <a:r>
              <a:rPr lang="en-US" sz="2800" dirty="0" smtClean="0"/>
              <a:t>“</a:t>
            </a:r>
            <a:r>
              <a:rPr lang="en-US" sz="2800" dirty="0" err="1" smtClean="0"/>
              <a:t>Berkomunikasi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dasarnya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berekonomi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12439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B. NEOLIBERALISME SEBAGAI KEKUATAN EKONOMI BARU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neoliberalisme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/>
              <a:t> </a:t>
            </a:r>
            <a:r>
              <a:rPr lang="en-US" dirty="0" smtClean="0"/>
              <a:t>(multinational corporation)</a:t>
            </a:r>
          </a:p>
          <a:p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rezim</a:t>
            </a:r>
            <a:r>
              <a:rPr lang="en-US" dirty="0" smtClean="0"/>
              <a:t> international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surveillance system. (WTO, World Bank </a:t>
            </a:r>
            <a:r>
              <a:rPr lang="en-US" dirty="0" err="1" smtClean="0"/>
              <a:t>dan</a:t>
            </a:r>
            <a:r>
              <a:rPr lang="en-US" dirty="0" smtClean="0"/>
              <a:t> IMF)</a:t>
            </a:r>
          </a:p>
          <a:p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1276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Neoliberalisme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bahawa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mencampuri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pasarlah</a:t>
            </a:r>
            <a:r>
              <a:rPr lang="en-US" dirty="0" smtClean="0"/>
              <a:t> yang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Negara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neoliberal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diharuskan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tradisionalnya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</a:t>
            </a:r>
            <a:r>
              <a:rPr lang="en-US" dirty="0" err="1" smtClean="0"/>
              <a:t>malam</a:t>
            </a:r>
            <a:r>
              <a:rPr lang="en-US" dirty="0" smtClean="0"/>
              <a:t> (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),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berkewajiban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teknik-teknik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neoliberalisme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wirausahawan</a:t>
            </a:r>
            <a:r>
              <a:rPr lang="en-US" dirty="0" smtClean="0"/>
              <a:t>/I yang </a:t>
            </a:r>
            <a:r>
              <a:rPr lang="en-US" dirty="0" err="1" smtClean="0"/>
              <a:t>otonom</a:t>
            </a:r>
            <a:r>
              <a:rPr lang="en-US" dirty="0" smtClean="0"/>
              <a:t>,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,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7157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Hidayat</a:t>
            </a:r>
            <a:r>
              <a:rPr lang="en-US" sz="2800" dirty="0" smtClean="0"/>
              <a:t> (2003) </a:t>
            </a:r>
            <a:r>
              <a:rPr lang="en-US" sz="2800" dirty="0" err="1" smtClean="0"/>
              <a:t>mencatat</a:t>
            </a:r>
            <a:r>
              <a:rPr lang="en-US" sz="2800" dirty="0" smtClean="0"/>
              <a:t> </a:t>
            </a:r>
            <a:r>
              <a:rPr lang="en-US" sz="2800" dirty="0" err="1" smtClean="0"/>
              <a:t>bahawa</a:t>
            </a:r>
            <a:r>
              <a:rPr lang="en-US" sz="2800" dirty="0" smtClean="0"/>
              <a:t> </a:t>
            </a:r>
            <a:r>
              <a:rPr lang="en-US" sz="2800" dirty="0" err="1" smtClean="0"/>
              <a:t>keseluruhan</a:t>
            </a:r>
            <a:r>
              <a:rPr lang="en-US" sz="2800" dirty="0" smtClean="0"/>
              <a:t> </a:t>
            </a:r>
            <a:r>
              <a:rPr lang="en-US" sz="2800" dirty="0" err="1" smtClean="0"/>
              <a:t>tranformasi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sektor</a:t>
            </a:r>
            <a:r>
              <a:rPr lang="en-US" sz="2800" dirty="0" smtClean="0"/>
              <a:t> media di Indonesia,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hakikatnya</a:t>
            </a:r>
            <a:r>
              <a:rPr lang="en-US" sz="2800" dirty="0" smtClean="0"/>
              <a:t> </a:t>
            </a:r>
            <a:r>
              <a:rPr lang="en-US" sz="2800" dirty="0" err="1" smtClean="0"/>
              <a:t>mencerminkan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peralihandari</a:t>
            </a:r>
            <a:r>
              <a:rPr lang="en-US" sz="2800" dirty="0" smtClean="0"/>
              <a:t> </a:t>
            </a:r>
            <a:r>
              <a:rPr lang="en-US" sz="2800" i="1" dirty="0" smtClean="0"/>
              <a:t>state regulation </a:t>
            </a:r>
            <a:r>
              <a:rPr lang="en-US" sz="2800" dirty="0" err="1" smtClean="0"/>
              <a:t>menuju</a:t>
            </a:r>
            <a:r>
              <a:rPr lang="en-US" sz="2800" dirty="0" smtClean="0"/>
              <a:t> </a:t>
            </a:r>
            <a:r>
              <a:rPr lang="en-US" sz="2800" i="1" dirty="0" smtClean="0"/>
              <a:t>market regulation</a:t>
            </a:r>
            <a:r>
              <a:rPr lang="en-US" sz="2800" dirty="0" smtClean="0"/>
              <a:t>,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media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intervensi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kekuatan-kekuatan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…..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pengurangan</a:t>
            </a:r>
            <a:r>
              <a:rPr lang="en-US" sz="2800" dirty="0" smtClean="0"/>
              <a:t> </a:t>
            </a:r>
            <a:r>
              <a:rPr lang="en-US" sz="2800" i="1" dirty="0" smtClean="0"/>
              <a:t>state regulation</a:t>
            </a:r>
            <a:r>
              <a:rPr lang="en-US" sz="2800" dirty="0" smtClean="0"/>
              <a:t> </a:t>
            </a:r>
            <a:r>
              <a:rPr lang="en-US" sz="2800" dirty="0" err="1" smtClean="0"/>
              <a:t>sebenarnya</a:t>
            </a:r>
            <a:r>
              <a:rPr lang="en-US" sz="2800" dirty="0" smtClean="0"/>
              <a:t> </a:t>
            </a:r>
            <a:r>
              <a:rPr lang="en-US" sz="2800" dirty="0" err="1" smtClean="0"/>
              <a:t>bukanlah</a:t>
            </a:r>
            <a:r>
              <a:rPr lang="en-US" sz="2800" dirty="0" smtClean="0"/>
              <a:t> </a:t>
            </a:r>
            <a:r>
              <a:rPr lang="en-US" sz="2800" dirty="0" err="1" smtClean="0"/>
              <a:t>deregulasi</a:t>
            </a:r>
            <a:r>
              <a:rPr lang="en-US" sz="2800" dirty="0" smtClean="0"/>
              <a:t> </a:t>
            </a:r>
            <a:r>
              <a:rPr lang="en-US" sz="2800" dirty="0" err="1" smtClean="0"/>
              <a:t>melainkan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ekspansi</a:t>
            </a:r>
            <a:r>
              <a:rPr lang="en-US" sz="2800" dirty="0" smtClean="0"/>
              <a:t> </a:t>
            </a:r>
            <a:r>
              <a:rPr lang="en-US" sz="2800" i="1" dirty="0" smtClean="0"/>
              <a:t>market regulation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46882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C. TANGGUNG JAWAB SOSIAL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bahawa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tindakannya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yang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agar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kekacauan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974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D. ISU EKONOMI DALAM MEDIA MASSA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just"/>
            <a:r>
              <a:rPr lang="en-US" sz="3200" dirty="0" smtClean="0"/>
              <a:t>Media </a:t>
            </a:r>
            <a:r>
              <a:rPr lang="en-US" sz="3200" dirty="0" err="1" smtClean="0"/>
              <a:t>massa</a:t>
            </a:r>
            <a:r>
              <a:rPr lang="en-US" sz="3200" dirty="0" smtClean="0"/>
              <a:t> </a:t>
            </a:r>
            <a:r>
              <a:rPr lang="en-US" sz="3200" dirty="0" err="1" smtClean="0"/>
              <a:t>mengikuti</a:t>
            </a:r>
            <a:r>
              <a:rPr lang="en-US" sz="3200" dirty="0" smtClean="0"/>
              <a:t> model </a:t>
            </a:r>
            <a:r>
              <a:rPr lang="en-US" sz="3200" dirty="0" err="1" smtClean="0"/>
              <a:t>ekonomi</a:t>
            </a:r>
            <a:r>
              <a:rPr lang="en-US" sz="3200" dirty="0" smtClean="0"/>
              <a:t> industrial yang </a:t>
            </a:r>
            <a:r>
              <a:rPr lang="en-US" sz="3200" dirty="0" err="1" smtClean="0"/>
              <a:t>ditandai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akselerasi</a:t>
            </a:r>
            <a:r>
              <a:rPr lang="en-US" sz="3200" dirty="0" smtClean="0"/>
              <a:t> </a:t>
            </a:r>
            <a:r>
              <a:rPr lang="en-US" sz="3200" dirty="0" err="1" smtClean="0"/>
              <a:t>banyaknya</a:t>
            </a:r>
            <a:r>
              <a:rPr lang="en-US" sz="3200" dirty="0" smtClean="0"/>
              <a:t> media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hasil-hasilnya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murah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produksinya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monopoli</a:t>
            </a:r>
            <a:r>
              <a:rPr lang="en-US" sz="3200" dirty="0" smtClean="0"/>
              <a:t> </a:t>
            </a:r>
            <a:r>
              <a:rPr lang="en-US" sz="3200" dirty="0" err="1" smtClean="0"/>
              <a:t>bagi</a:t>
            </a:r>
            <a:r>
              <a:rPr lang="en-US" sz="3200" dirty="0" smtClean="0"/>
              <a:t> yang </a:t>
            </a:r>
            <a:r>
              <a:rPr lang="en-US" sz="3200" dirty="0" err="1" smtClean="0"/>
              <a:t>kuat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err="1" smtClean="0"/>
              <a:t>Keuntungan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6529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806</Words>
  <Application>Microsoft Office PowerPoint</Application>
  <PresentationFormat>On-screen Show (4:3)</PresentationFormat>
  <Paragraphs>67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KEPENTINGAN, TEKANAN EKONOMI DAN TANGGUNG JAWAB SOSIAL</vt:lpstr>
      <vt:lpstr>A. TEKANAN EKONOMI DAN TANGGUNG JAWAB SOSIAL</vt:lpstr>
      <vt:lpstr>..result</vt:lpstr>
      <vt:lpstr>B. NEOLIBERALISME SEBAGAI KEKUATAN  EKONOMI BARU</vt:lpstr>
      <vt:lpstr>B. NEOLIBERALISME SEBAGAI KEKUATAN EKONOMI BARU</vt:lpstr>
      <vt:lpstr>Slide 6</vt:lpstr>
      <vt:lpstr>Slide 7</vt:lpstr>
      <vt:lpstr>C. TANGGUNG JAWAB SOSIAL</vt:lpstr>
      <vt:lpstr>D. ISU EKONOMI DALAM MEDIA MASSA</vt:lpstr>
      <vt:lpstr>E. ISU MORAL VERSUS KEPENTINGAN EKONOMI</vt:lpstr>
      <vt:lpstr>Slide 11</vt:lpstr>
      <vt:lpstr>Slide 12</vt:lpstr>
      <vt:lpstr>F. PENGARUH IKLAN DALAM PRAKTIK KOMUNIKASI</vt:lpstr>
      <vt:lpstr>..kasus</vt:lpstr>
      <vt:lpstr>SIMPULAN SEMENTARA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KEPENTINGAN, TEKANAN EKONOMI DAN TANGGUNG JAWAB SOSIAL</dc:title>
  <dc:creator>fazil</dc:creator>
  <cp:lastModifiedBy>Kamaruddin Hasan</cp:lastModifiedBy>
  <cp:revision>26</cp:revision>
  <cp:lastPrinted>2013-09-25T16:00:50Z</cp:lastPrinted>
  <dcterms:created xsi:type="dcterms:W3CDTF">2012-09-28T22:54:27Z</dcterms:created>
  <dcterms:modified xsi:type="dcterms:W3CDTF">2016-11-26T20:59:39Z</dcterms:modified>
</cp:coreProperties>
</file>