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2" r:id="rId37"/>
    <p:sldId id="293" r:id="rId38"/>
    <p:sldId id="294" r:id="rId39"/>
    <p:sldId id="295" r:id="rId4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184" autoAdjust="0"/>
    <p:restoredTop sz="94660"/>
  </p:normalViewPr>
  <p:slideViewPr>
    <p:cSldViewPr snapToGrid="0">
      <p:cViewPr>
        <p:scale>
          <a:sx n="90" d="100"/>
          <a:sy n="90" d="100"/>
        </p:scale>
        <p:origin x="1332"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E5BD55-0BF3-40CD-B4D1-0001684EC0DD}" type="datetimeFigureOut">
              <a:rPr lang="id-ID" smtClean="0"/>
              <a:t>16/11/2016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4CAA9F-55F7-4F82-9492-96A6CC354E5C}" type="slidenum">
              <a:rPr lang="id-ID" smtClean="0"/>
              <a:t>‹#›</a:t>
            </a:fld>
            <a:endParaRPr lang="id-ID"/>
          </a:p>
        </p:txBody>
      </p:sp>
    </p:spTree>
    <p:extLst>
      <p:ext uri="{BB962C8B-B14F-4D97-AF65-F5344CB8AC3E}">
        <p14:creationId xmlns:p14="http://schemas.microsoft.com/office/powerpoint/2010/main" val="462778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5BD55-0BF3-40CD-B4D1-0001684EC0DD}" type="datetimeFigureOut">
              <a:rPr lang="id-ID" smtClean="0"/>
              <a:t>16/11/2016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4CAA9F-55F7-4F82-9492-96A6CC354E5C}" type="slidenum">
              <a:rPr lang="id-ID" smtClean="0"/>
              <a:t>‹#›</a:t>
            </a:fld>
            <a:endParaRPr lang="id-ID"/>
          </a:p>
        </p:txBody>
      </p:sp>
    </p:spTree>
    <p:extLst>
      <p:ext uri="{BB962C8B-B14F-4D97-AF65-F5344CB8AC3E}">
        <p14:creationId xmlns:p14="http://schemas.microsoft.com/office/powerpoint/2010/main" val="565506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5BD55-0BF3-40CD-B4D1-0001684EC0DD}" type="datetimeFigureOut">
              <a:rPr lang="id-ID" smtClean="0"/>
              <a:t>16/11/2016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4CAA9F-55F7-4F82-9492-96A6CC354E5C}" type="slidenum">
              <a:rPr lang="id-ID" smtClean="0"/>
              <a:t>‹#›</a:t>
            </a:fld>
            <a:endParaRPr lang="id-ID"/>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87588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5BD55-0BF3-40CD-B4D1-0001684EC0DD}" type="datetimeFigureOut">
              <a:rPr lang="id-ID" smtClean="0"/>
              <a:t>16/11/2016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4CAA9F-55F7-4F82-9492-96A6CC354E5C}" type="slidenum">
              <a:rPr lang="id-ID" smtClean="0"/>
              <a:t>‹#›</a:t>
            </a:fld>
            <a:endParaRPr lang="id-ID"/>
          </a:p>
        </p:txBody>
      </p:sp>
    </p:spTree>
    <p:extLst>
      <p:ext uri="{BB962C8B-B14F-4D97-AF65-F5344CB8AC3E}">
        <p14:creationId xmlns:p14="http://schemas.microsoft.com/office/powerpoint/2010/main" val="938755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5BD55-0BF3-40CD-B4D1-0001684EC0DD}" type="datetimeFigureOut">
              <a:rPr lang="id-ID" smtClean="0"/>
              <a:t>16/11/2016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4CAA9F-55F7-4F82-9492-96A6CC354E5C}" type="slidenum">
              <a:rPr lang="id-ID" smtClean="0"/>
              <a:t>‹#›</a:t>
            </a:fld>
            <a:endParaRPr lang="id-ID"/>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54951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5BD55-0BF3-40CD-B4D1-0001684EC0DD}" type="datetimeFigureOut">
              <a:rPr lang="id-ID" smtClean="0"/>
              <a:t>16/11/2016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4CAA9F-55F7-4F82-9492-96A6CC354E5C}" type="slidenum">
              <a:rPr lang="id-ID" smtClean="0"/>
              <a:t>‹#›</a:t>
            </a:fld>
            <a:endParaRPr lang="id-ID"/>
          </a:p>
        </p:txBody>
      </p:sp>
    </p:spTree>
    <p:extLst>
      <p:ext uri="{BB962C8B-B14F-4D97-AF65-F5344CB8AC3E}">
        <p14:creationId xmlns:p14="http://schemas.microsoft.com/office/powerpoint/2010/main" val="3247131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E5BD55-0BF3-40CD-B4D1-0001684EC0DD}" type="datetimeFigureOut">
              <a:rPr lang="id-ID" smtClean="0"/>
              <a:t>16/11/2016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4CAA9F-55F7-4F82-9492-96A6CC354E5C}" type="slidenum">
              <a:rPr lang="id-ID" smtClean="0"/>
              <a:t>‹#›</a:t>
            </a:fld>
            <a:endParaRPr lang="id-ID"/>
          </a:p>
        </p:txBody>
      </p:sp>
    </p:spTree>
    <p:extLst>
      <p:ext uri="{BB962C8B-B14F-4D97-AF65-F5344CB8AC3E}">
        <p14:creationId xmlns:p14="http://schemas.microsoft.com/office/powerpoint/2010/main" val="4099445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E5BD55-0BF3-40CD-B4D1-0001684EC0DD}" type="datetimeFigureOut">
              <a:rPr lang="id-ID" smtClean="0"/>
              <a:t>16/11/2016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4CAA9F-55F7-4F82-9492-96A6CC354E5C}" type="slidenum">
              <a:rPr lang="id-ID" smtClean="0"/>
              <a:t>‹#›</a:t>
            </a:fld>
            <a:endParaRPr lang="id-ID"/>
          </a:p>
        </p:txBody>
      </p:sp>
    </p:spTree>
    <p:extLst>
      <p:ext uri="{BB962C8B-B14F-4D97-AF65-F5344CB8AC3E}">
        <p14:creationId xmlns:p14="http://schemas.microsoft.com/office/powerpoint/2010/main" val="3794981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E5BD55-0BF3-40CD-B4D1-0001684EC0DD}" type="datetimeFigureOut">
              <a:rPr lang="id-ID" smtClean="0"/>
              <a:t>16/11/2016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4CAA9F-55F7-4F82-9492-96A6CC354E5C}" type="slidenum">
              <a:rPr lang="id-ID" smtClean="0"/>
              <a:t>‹#›</a:t>
            </a:fld>
            <a:endParaRPr lang="id-ID"/>
          </a:p>
        </p:txBody>
      </p:sp>
    </p:spTree>
    <p:extLst>
      <p:ext uri="{BB962C8B-B14F-4D97-AF65-F5344CB8AC3E}">
        <p14:creationId xmlns:p14="http://schemas.microsoft.com/office/powerpoint/2010/main" val="3010641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5BD55-0BF3-40CD-B4D1-0001684EC0DD}" type="datetimeFigureOut">
              <a:rPr lang="id-ID" smtClean="0"/>
              <a:t>16/11/2016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4CAA9F-55F7-4F82-9492-96A6CC354E5C}" type="slidenum">
              <a:rPr lang="id-ID" smtClean="0"/>
              <a:t>‹#›</a:t>
            </a:fld>
            <a:endParaRPr lang="id-ID"/>
          </a:p>
        </p:txBody>
      </p:sp>
    </p:spTree>
    <p:extLst>
      <p:ext uri="{BB962C8B-B14F-4D97-AF65-F5344CB8AC3E}">
        <p14:creationId xmlns:p14="http://schemas.microsoft.com/office/powerpoint/2010/main" val="3551059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E5BD55-0BF3-40CD-B4D1-0001684EC0DD}" type="datetimeFigureOut">
              <a:rPr lang="id-ID" smtClean="0"/>
              <a:t>16/11/2016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4CAA9F-55F7-4F82-9492-96A6CC354E5C}" type="slidenum">
              <a:rPr lang="id-ID" smtClean="0"/>
              <a:t>‹#›</a:t>
            </a:fld>
            <a:endParaRPr lang="id-ID"/>
          </a:p>
        </p:txBody>
      </p:sp>
    </p:spTree>
    <p:extLst>
      <p:ext uri="{BB962C8B-B14F-4D97-AF65-F5344CB8AC3E}">
        <p14:creationId xmlns:p14="http://schemas.microsoft.com/office/powerpoint/2010/main" val="2881419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E5BD55-0BF3-40CD-B4D1-0001684EC0DD}" type="datetimeFigureOut">
              <a:rPr lang="id-ID" smtClean="0"/>
              <a:t>16/11/2016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54CAA9F-55F7-4F82-9492-96A6CC354E5C}" type="slidenum">
              <a:rPr lang="id-ID" smtClean="0"/>
              <a:t>‹#›</a:t>
            </a:fld>
            <a:endParaRPr lang="id-ID"/>
          </a:p>
        </p:txBody>
      </p:sp>
    </p:spTree>
    <p:extLst>
      <p:ext uri="{BB962C8B-B14F-4D97-AF65-F5344CB8AC3E}">
        <p14:creationId xmlns:p14="http://schemas.microsoft.com/office/powerpoint/2010/main" val="1134631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2E5BD55-0BF3-40CD-B4D1-0001684EC0DD}" type="datetimeFigureOut">
              <a:rPr lang="id-ID" smtClean="0"/>
              <a:t>16/11/2016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54CAA9F-55F7-4F82-9492-96A6CC354E5C}" type="slidenum">
              <a:rPr lang="id-ID" smtClean="0"/>
              <a:t>‹#›</a:t>
            </a:fld>
            <a:endParaRPr lang="id-ID"/>
          </a:p>
        </p:txBody>
      </p:sp>
    </p:spTree>
    <p:extLst>
      <p:ext uri="{BB962C8B-B14F-4D97-AF65-F5344CB8AC3E}">
        <p14:creationId xmlns:p14="http://schemas.microsoft.com/office/powerpoint/2010/main" val="566320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5BD55-0BF3-40CD-B4D1-0001684EC0DD}" type="datetimeFigureOut">
              <a:rPr lang="id-ID" smtClean="0"/>
              <a:t>16/11/2016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54CAA9F-55F7-4F82-9492-96A6CC354E5C}" type="slidenum">
              <a:rPr lang="id-ID" smtClean="0"/>
              <a:t>‹#›</a:t>
            </a:fld>
            <a:endParaRPr lang="id-ID"/>
          </a:p>
        </p:txBody>
      </p:sp>
    </p:spTree>
    <p:extLst>
      <p:ext uri="{BB962C8B-B14F-4D97-AF65-F5344CB8AC3E}">
        <p14:creationId xmlns:p14="http://schemas.microsoft.com/office/powerpoint/2010/main" val="2640621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5BD55-0BF3-40CD-B4D1-0001684EC0DD}" type="datetimeFigureOut">
              <a:rPr lang="id-ID" smtClean="0"/>
              <a:t>16/11/2016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4CAA9F-55F7-4F82-9492-96A6CC354E5C}" type="slidenum">
              <a:rPr lang="id-ID" smtClean="0"/>
              <a:t>‹#›</a:t>
            </a:fld>
            <a:endParaRPr lang="id-ID"/>
          </a:p>
        </p:txBody>
      </p:sp>
    </p:spTree>
    <p:extLst>
      <p:ext uri="{BB962C8B-B14F-4D97-AF65-F5344CB8AC3E}">
        <p14:creationId xmlns:p14="http://schemas.microsoft.com/office/powerpoint/2010/main" val="2205768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5BD55-0BF3-40CD-B4D1-0001684EC0DD}" type="datetimeFigureOut">
              <a:rPr lang="id-ID" smtClean="0"/>
              <a:t>16/11/2016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4CAA9F-55F7-4F82-9492-96A6CC354E5C}" type="slidenum">
              <a:rPr lang="id-ID" smtClean="0"/>
              <a:t>‹#›</a:t>
            </a:fld>
            <a:endParaRPr lang="id-ID"/>
          </a:p>
        </p:txBody>
      </p:sp>
    </p:spTree>
    <p:extLst>
      <p:ext uri="{BB962C8B-B14F-4D97-AF65-F5344CB8AC3E}">
        <p14:creationId xmlns:p14="http://schemas.microsoft.com/office/powerpoint/2010/main" val="54260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2E5BD55-0BF3-40CD-B4D1-0001684EC0DD}" type="datetimeFigureOut">
              <a:rPr lang="id-ID" smtClean="0"/>
              <a:t>16/11/2016</a:t>
            </a:fld>
            <a:endParaRPr lang="id-ID"/>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54CAA9F-55F7-4F82-9492-96A6CC354E5C}" type="slidenum">
              <a:rPr lang="id-ID" smtClean="0"/>
              <a:t>‹#›</a:t>
            </a:fld>
            <a:endParaRPr lang="id-ID"/>
          </a:p>
        </p:txBody>
      </p:sp>
    </p:spTree>
    <p:extLst>
      <p:ext uri="{BB962C8B-B14F-4D97-AF65-F5344CB8AC3E}">
        <p14:creationId xmlns:p14="http://schemas.microsoft.com/office/powerpoint/2010/main" val="41536035"/>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1883" y="1929046"/>
            <a:ext cx="7044141" cy="1646302"/>
          </a:xfrm>
        </p:spPr>
        <p:txBody>
          <a:bodyPr/>
          <a:lstStyle/>
          <a:p>
            <a:r>
              <a:rPr lang="id-ID" sz="4000" dirty="0" smtClean="0"/>
              <a:t>Peranan Pengetahuan Ekologi Lokal Dalam Agroforestri</a:t>
            </a:r>
            <a:endParaRPr lang="id-ID" sz="4000" dirty="0"/>
          </a:p>
        </p:txBody>
      </p:sp>
      <p:sp>
        <p:nvSpPr>
          <p:cNvPr id="3" name="Subtitle 2"/>
          <p:cNvSpPr>
            <a:spLocks noGrp="1"/>
          </p:cNvSpPr>
          <p:nvPr>
            <p:ph type="subTitle" idx="1"/>
          </p:nvPr>
        </p:nvSpPr>
        <p:spPr>
          <a:xfrm>
            <a:off x="1130593" y="4361730"/>
            <a:ext cx="6093167" cy="1380702"/>
          </a:xfrm>
        </p:spPr>
        <p:txBody>
          <a:bodyPr>
            <a:normAutofit fontScale="92500" lnSpcReduction="20000"/>
          </a:bodyPr>
          <a:lstStyle/>
          <a:p>
            <a:r>
              <a:rPr lang="id-ID" dirty="0" smtClean="0"/>
              <a:t>Elvira Sari Dewi, M.S</a:t>
            </a:r>
          </a:p>
          <a:p>
            <a:r>
              <a:rPr lang="id-ID" dirty="0" smtClean="0"/>
              <a:t>Prodi Agroekoteknologi Fakultas Pertanian</a:t>
            </a:r>
          </a:p>
          <a:p>
            <a:r>
              <a:rPr lang="id-ID" dirty="0" smtClean="0"/>
              <a:t>Universitas Malikussaleh</a:t>
            </a:r>
          </a:p>
          <a:p>
            <a:r>
              <a:rPr lang="id-ID" dirty="0" smtClean="0"/>
              <a:t>Semester Ganjil 2016/2017 </a:t>
            </a:r>
            <a:endParaRPr lang="id-ID" dirty="0"/>
          </a:p>
        </p:txBody>
      </p:sp>
      <p:sp>
        <p:nvSpPr>
          <p:cNvPr id="4" name="Subtitle 2"/>
          <p:cNvSpPr txBox="1">
            <a:spLocks/>
          </p:cNvSpPr>
          <p:nvPr/>
        </p:nvSpPr>
        <p:spPr>
          <a:xfrm>
            <a:off x="2688336" y="548344"/>
            <a:ext cx="3681984" cy="1024424"/>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id-ID" sz="2400" dirty="0" smtClean="0">
                <a:solidFill>
                  <a:schemeClr val="accent2">
                    <a:lumMod val="40000"/>
                    <a:lumOff val="60000"/>
                  </a:schemeClr>
                </a:solidFill>
              </a:rPr>
              <a:t>Teknologi Agroforestri</a:t>
            </a:r>
          </a:p>
          <a:p>
            <a:pPr algn="ctr"/>
            <a:r>
              <a:rPr lang="id-ID" sz="2400" dirty="0" smtClean="0">
                <a:solidFill>
                  <a:schemeClr val="accent2">
                    <a:lumMod val="40000"/>
                    <a:lumOff val="60000"/>
                  </a:schemeClr>
                </a:solidFill>
              </a:rPr>
              <a:t>Pertemuan ke 9</a:t>
            </a:r>
            <a:endParaRPr lang="id-ID" sz="2400" dirty="0">
              <a:solidFill>
                <a:schemeClr val="accent2">
                  <a:lumMod val="40000"/>
                  <a:lumOff val="60000"/>
                </a:schemeClr>
              </a:solidFill>
            </a:endParaRPr>
          </a:p>
        </p:txBody>
      </p:sp>
    </p:spTree>
    <p:extLst>
      <p:ext uri="{BB962C8B-B14F-4D97-AF65-F5344CB8AC3E}">
        <p14:creationId xmlns:p14="http://schemas.microsoft.com/office/powerpoint/2010/main" val="29633307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t>Indigenous </a:t>
            </a:r>
            <a:r>
              <a:rPr lang="id-ID" dirty="0" smtClean="0"/>
              <a:t>vs lokal</a:t>
            </a:r>
            <a:endParaRPr lang="id-ID" i="1" dirty="0"/>
          </a:p>
        </p:txBody>
      </p:sp>
      <p:sp>
        <p:nvSpPr>
          <p:cNvPr id="3" name="Content Placeholder 2"/>
          <p:cNvSpPr>
            <a:spLocks noGrp="1"/>
          </p:cNvSpPr>
          <p:nvPr>
            <p:ph idx="1"/>
          </p:nvPr>
        </p:nvSpPr>
        <p:spPr/>
        <p:txBody>
          <a:bodyPr/>
          <a:lstStyle/>
          <a:p>
            <a:r>
              <a:rPr lang="id-ID" i="1" dirty="0" smtClean="0"/>
              <a:t>Indigenous </a:t>
            </a:r>
            <a:r>
              <a:rPr lang="id-ID" dirty="0" smtClean="0"/>
              <a:t>= pribumi, masyarakat pribumi, penduduk asli yang tinggal di lokasi geografis tertentu yang mempunyai sistem budaya dan kepercayaan berbeda dari sistem pengetahuan internasional</a:t>
            </a:r>
          </a:p>
          <a:p>
            <a:r>
              <a:rPr lang="id-ID" dirty="0" smtClean="0"/>
              <a:t>ada anggapan definisi ini terlalu sempit karena mengesampingkan pengetahuaan yang bukan penduduk asli yang telah tinggal lama di suatu wilayah</a:t>
            </a:r>
          </a:p>
          <a:p>
            <a:r>
              <a:rPr lang="id-ID" dirty="0" smtClean="0"/>
              <a:t>Lebih menyukai istilah pengetahuan lokal</a:t>
            </a:r>
          </a:p>
          <a:p>
            <a:r>
              <a:rPr lang="id-ID" dirty="0" smtClean="0"/>
              <a:t>Konsep ini lebih luas yang merujuk pada pengetahuan yang dimiliki oleh sekelompok orang yang hidup di wilayah tertentu untuk jangka waktu yang lama</a:t>
            </a:r>
            <a:endParaRPr lang="id-ID" dirty="0"/>
          </a:p>
        </p:txBody>
      </p:sp>
    </p:spTree>
    <p:extLst>
      <p:ext uri="{BB962C8B-B14F-4D97-AF65-F5344CB8AC3E}">
        <p14:creationId xmlns:p14="http://schemas.microsoft.com/office/powerpoint/2010/main" val="3428511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609599" y="609600"/>
            <a:ext cx="6347714" cy="5431763"/>
          </a:xfrm>
        </p:spPr>
        <p:txBody>
          <a:bodyPr>
            <a:normAutofit/>
          </a:bodyPr>
          <a:lstStyle/>
          <a:p>
            <a:r>
              <a:rPr lang="id-ID" dirty="0" smtClean="0"/>
              <a:t>Pengetahuan lokal suatu masyarakat petani yang hidup di lingkungan wilayah yang spesifik biasanya diperoleh berdasarkan pengalaman yang diwariskan secara turun temurun</a:t>
            </a:r>
          </a:p>
          <a:p>
            <a:r>
              <a:rPr lang="id-ID" dirty="0" smtClean="0"/>
              <a:t>Kadangkala suatu teknologi dapat diselaraskan dengan kondisi lingkungan sehingga menjadi bagian integral sistem bertani mereka (tech merger)</a:t>
            </a:r>
          </a:p>
          <a:p>
            <a:r>
              <a:rPr lang="id-ID" dirty="0" smtClean="0"/>
              <a:t>Pengetahuan </a:t>
            </a:r>
            <a:r>
              <a:rPr lang="id-ID" i="1" dirty="0" smtClean="0"/>
              <a:t>indigenous</a:t>
            </a:r>
            <a:r>
              <a:rPr lang="id-ID" dirty="0" smtClean="0"/>
              <a:t> tidak hanya sebatas metode dan teknik bertani saja, tetapi mencakup pemahaman, persepsi dan suara hati atau perasaan yang berkaitan dengan lingkungan yang seringkali melibatkan perhitungan pergerakan bulan atau matahari, astrologi, kondisi geologis dan </a:t>
            </a:r>
            <a:r>
              <a:rPr lang="id-ID" dirty="0" smtClean="0"/>
              <a:t>meteorogis</a:t>
            </a:r>
            <a:r>
              <a:rPr lang="id-ID" dirty="0" smtClean="0"/>
              <a:t>.</a:t>
            </a:r>
          </a:p>
          <a:p>
            <a:r>
              <a:rPr lang="id-ID" dirty="0"/>
              <a:t>Kearifan lokal adalah pengetahuan lokal yang sudah demikian menyatu dengan sistem </a:t>
            </a:r>
            <a:r>
              <a:rPr lang="id-ID" dirty="0" smtClean="0"/>
              <a:t>kepercayaan, </a:t>
            </a:r>
            <a:r>
              <a:rPr lang="id-ID" dirty="0"/>
              <a:t>norma dan budaya, dan diekspresikan di dalam tradisi dan </a:t>
            </a:r>
            <a:r>
              <a:rPr lang="id-ID" dirty="0" smtClean="0"/>
              <a:t>mitos </a:t>
            </a:r>
            <a:r>
              <a:rPr lang="id-ID" dirty="0"/>
              <a:t>yang dianut dalam jangka waktu cukup lama</a:t>
            </a:r>
          </a:p>
          <a:p>
            <a:endParaRPr lang="id-ID" dirty="0"/>
          </a:p>
        </p:txBody>
      </p:sp>
    </p:spTree>
    <p:extLst>
      <p:ext uri="{BB962C8B-B14F-4D97-AF65-F5344CB8AC3E}">
        <p14:creationId xmlns:p14="http://schemas.microsoft.com/office/powerpoint/2010/main" val="42123092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609599" y="609600"/>
            <a:ext cx="6347714" cy="5431763"/>
          </a:xfrm>
        </p:spPr>
        <p:txBody>
          <a:bodyPr/>
          <a:lstStyle/>
          <a:p>
            <a:r>
              <a:rPr lang="id-ID" dirty="0" smtClean="0"/>
              <a:t>Ciri pengetahuan ekologi lokal:</a:t>
            </a:r>
          </a:p>
          <a:p>
            <a:pPr marL="800100" lvl="1" indent="-342900">
              <a:buFont typeface="+mj-lt"/>
              <a:buAutoNum type="arabicPeriod"/>
            </a:pPr>
            <a:r>
              <a:rPr lang="id-ID" dirty="0" smtClean="0"/>
              <a:t>Bersifat kualitatif, berdasarkan evaluasi subjektif dengan cara membandingkan antar perlakuan secara sederhana, disertai informasi kuantitatif</a:t>
            </a:r>
          </a:p>
          <a:p>
            <a:pPr marL="800100" lvl="1" indent="-342900">
              <a:buFont typeface="+mj-lt"/>
              <a:buAutoNum type="arabicPeriod"/>
            </a:pPr>
            <a:r>
              <a:rPr lang="id-ID" dirty="0" smtClean="0"/>
              <a:t>Evolusioner, sistem pengetahuan petani berevolusi dengan bertambahnya pengalaman baru dan berkembangknya situasi baru</a:t>
            </a:r>
          </a:p>
          <a:p>
            <a:pPr marL="800100" lvl="1" indent="-342900">
              <a:buFont typeface="+mj-lt"/>
              <a:buAutoNum type="arabicPeriod"/>
            </a:pPr>
            <a:r>
              <a:rPr lang="id-ID" dirty="0" smtClean="0"/>
              <a:t>Penjelasan dengan logika ekologis, dikembangkan mll pengamatan dan uji coba</a:t>
            </a:r>
          </a:p>
          <a:p>
            <a:pPr marL="800100" lvl="1" indent="-342900">
              <a:buFont typeface="+mj-lt"/>
              <a:buAutoNum type="arabicPeriod"/>
            </a:pPr>
            <a:r>
              <a:rPr lang="id-ID" dirty="0" smtClean="0"/>
              <a:t>Bersifat interdisiplin dan holistik, penyatuan sistem pengetahuan petani dengan komponen ekosistem yang relevan</a:t>
            </a:r>
          </a:p>
          <a:p>
            <a:pPr marL="800100" lvl="1" indent="-342900">
              <a:buFont typeface="+mj-lt"/>
              <a:buAutoNum type="arabicPeriod"/>
            </a:pPr>
            <a:r>
              <a:rPr lang="id-ID" dirty="0" smtClean="0"/>
              <a:t>Dibatasi oleh kemampuan pengamatan, petani yang lebih berpengalaman akan mempunyai pengetahuan yang lebih, jenis dan kedalaman pengetahuan tergantung lingk dan peran sosial ekonomi petani dalam masyarakat</a:t>
            </a:r>
            <a:endParaRPr lang="id-ID" dirty="0"/>
          </a:p>
        </p:txBody>
      </p:sp>
    </p:spTree>
    <p:extLst>
      <p:ext uri="{BB962C8B-B14F-4D97-AF65-F5344CB8AC3E}">
        <p14:creationId xmlns:p14="http://schemas.microsoft.com/office/powerpoint/2010/main" val="34918150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8" y="609600"/>
            <a:ext cx="6268873" cy="5431763"/>
          </a:xfrm>
        </p:spPr>
        <p:txBody>
          <a:bodyPr/>
          <a:lstStyle/>
          <a:p>
            <a:r>
              <a:rPr lang="id-ID" dirty="0" smtClean="0"/>
              <a:t>Ciri pengetahuan ekolgi lokal</a:t>
            </a:r>
          </a:p>
          <a:p>
            <a:pPr marL="800100" lvl="1" indent="-342900">
              <a:buFont typeface="+mj-lt"/>
              <a:buAutoNum type="arabicPeriod" startAt="6"/>
            </a:pPr>
            <a:r>
              <a:rPr lang="id-ID" dirty="0" smtClean="0"/>
              <a:t>Tingkat kecanggihannya beragam tergantung pengalaman, lemahnya pengetahuan petani karena bayk hal yang tidak diketahui secara akurat, bahkan bertentangan dengan pengetahuan ilmiah </a:t>
            </a:r>
          </a:p>
          <a:p>
            <a:pPr marL="857250" lvl="2" indent="0">
              <a:buNone/>
            </a:pPr>
            <a:r>
              <a:rPr lang="id-ID" dirty="0" smtClean="0"/>
              <a:t>- Mis. Interaksi dalam tanah</a:t>
            </a:r>
          </a:p>
          <a:p>
            <a:pPr marL="800100" lvl="1" indent="-342900">
              <a:buFont typeface="+mj-lt"/>
              <a:buAutoNum type="arabicPeriod" startAt="6"/>
            </a:pPr>
            <a:r>
              <a:rPr lang="id-ID" dirty="0" smtClean="0"/>
              <a:t>Keteraturan prinsip dan konsep dasar lintar agroekosistem yang </a:t>
            </a:r>
            <a:r>
              <a:rPr lang="id-ID" sz="1800" dirty="0"/>
              <a:t>serupa</a:t>
            </a:r>
            <a:r>
              <a:rPr lang="id-ID" dirty="0" smtClean="0"/>
              <a:t>, berbedanya istilah dan interprestasi antar petani maupun antar komunitas, namun studi lintas agroekosistem mengungkapkan bahwa pemahaman dasar ekologi yang mendasar akan sama dan serupa </a:t>
            </a:r>
          </a:p>
          <a:p>
            <a:pPr marL="800100" lvl="1" indent="-342900">
              <a:buFont typeface="+mj-lt"/>
              <a:buAutoNum type="arabicPeriod" startAt="6"/>
            </a:pPr>
            <a:r>
              <a:rPr lang="id-ID" dirty="0" smtClean="0"/>
              <a:t>Komplemen terhadap pengetahuan ilmiah, pengamatan yang dilakukan oleh petani sama halnya pengetahuan ilmiah sehingga banyak kemiripan. Perbedaan metode menyebabkan berbedanya lingkup dan kedalamannya</a:t>
            </a:r>
          </a:p>
          <a:p>
            <a:pPr marL="800100" lvl="1" indent="-342900">
              <a:buFont typeface="+mj-lt"/>
              <a:buAutoNum type="arabicPeriod" startAt="6"/>
            </a:pPr>
            <a:r>
              <a:rPr lang="id-ID" dirty="0" smtClean="0"/>
              <a:t>Dapat dipisahkan dari kekhususan budaya, banyak pengetahuan dengan mudah dapat dipisahkan dari aspek budaya masy tani, meski terkait dgn agama dan mitologi</a:t>
            </a:r>
            <a:endParaRPr lang="id-ID" dirty="0"/>
          </a:p>
        </p:txBody>
      </p:sp>
    </p:spTree>
    <p:extLst>
      <p:ext uri="{BB962C8B-B14F-4D97-AF65-F5344CB8AC3E}">
        <p14:creationId xmlns:p14="http://schemas.microsoft.com/office/powerpoint/2010/main" val="3697127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Tipe pengetahuan </a:t>
            </a:r>
            <a:r>
              <a:rPr lang="id-ID" i="1" dirty="0" smtClean="0"/>
              <a:t>indigenous </a:t>
            </a:r>
            <a:r>
              <a:rPr lang="id-ID" dirty="0" smtClean="0"/>
              <a:t> dan lokal</a:t>
            </a:r>
            <a:endParaRPr lang="id-ID" dirty="0"/>
          </a:p>
        </p:txBody>
      </p:sp>
      <p:sp>
        <p:nvSpPr>
          <p:cNvPr id="3" name="Content Placeholder 2"/>
          <p:cNvSpPr>
            <a:spLocks noGrp="1"/>
          </p:cNvSpPr>
          <p:nvPr>
            <p:ph idx="1"/>
          </p:nvPr>
        </p:nvSpPr>
        <p:spPr/>
        <p:txBody>
          <a:bodyPr/>
          <a:lstStyle/>
          <a:p>
            <a:r>
              <a:rPr lang="id-ID" dirty="0" smtClean="0"/>
              <a:t>Pengetahuan </a:t>
            </a:r>
            <a:r>
              <a:rPr lang="id-ID" i="1" dirty="0" smtClean="0"/>
              <a:t>indigenous </a:t>
            </a:r>
            <a:r>
              <a:rPr lang="id-ID" dirty="0" smtClean="0"/>
              <a:t>dianggap sebagai kebudayaan (melibatkan sos, pol, eko dan spiritual dalam tata cara kehidupan lokal)</a:t>
            </a:r>
          </a:p>
          <a:p>
            <a:r>
              <a:rPr lang="id-ID" dirty="0" smtClean="0"/>
              <a:t>Beberapa bidang kajian dalam pengetahuan </a:t>
            </a:r>
            <a:r>
              <a:rPr lang="id-ID" i="1" dirty="0" smtClean="0"/>
              <a:t>indigenous </a:t>
            </a:r>
            <a:r>
              <a:rPr lang="id-ID" dirty="0" smtClean="0"/>
              <a:t>(Emery, 1996):</a:t>
            </a:r>
          </a:p>
          <a:p>
            <a:pPr marL="800100" lvl="1" indent="-342900">
              <a:buAutoNum type="alphaLcPeriod"/>
            </a:pPr>
            <a:r>
              <a:rPr lang="id-ID" dirty="0" smtClean="0"/>
              <a:t>Pengetahuan pengelolaan sumber daya, peralatan, teknik, praktek dan aturan yang terkait dengan bidang penggembalaan ternak, pertanian, agroforestri, pengelolaan air dan meramu makananan dari organisme liar;</a:t>
            </a:r>
          </a:p>
          <a:p>
            <a:pPr marL="800100" lvl="1" indent="-342900">
              <a:buAutoNum type="alphaLcPeriod"/>
            </a:pPr>
            <a:r>
              <a:rPr lang="id-ID" dirty="0" smtClean="0"/>
              <a:t>Sistem klasifikasi untuk tanaman, binatang, tanah, air dan cuaca;</a:t>
            </a:r>
          </a:p>
          <a:p>
            <a:pPr marL="800100" lvl="1" indent="-342900">
              <a:buAutoNum type="alphaLcPeriod"/>
            </a:pPr>
            <a:endParaRPr lang="id-ID" dirty="0"/>
          </a:p>
        </p:txBody>
      </p:sp>
    </p:spTree>
    <p:extLst>
      <p:ext uri="{BB962C8B-B14F-4D97-AF65-F5344CB8AC3E}">
        <p14:creationId xmlns:p14="http://schemas.microsoft.com/office/powerpoint/2010/main" val="1562264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668740"/>
            <a:ext cx="6347714" cy="5372623"/>
          </a:xfrm>
        </p:spPr>
        <p:txBody>
          <a:bodyPr/>
          <a:lstStyle/>
          <a:p>
            <a:pPr lvl="1"/>
            <a:r>
              <a:rPr lang="id-ID" dirty="0" smtClean="0"/>
              <a:t>Pengetahuan empiris tentang flora, fauna dan sumber daya bukan biologi dan penggunaannya; dan</a:t>
            </a:r>
          </a:p>
          <a:p>
            <a:pPr lvl="1"/>
            <a:r>
              <a:rPr lang="id-ID" dirty="0" smtClean="0"/>
              <a:t>Cara pandang masyarakat lokal tentang alam semesta dan persepsinya tentang hubungan antara proses alami dengan alam semesta</a:t>
            </a:r>
          </a:p>
          <a:p>
            <a:r>
              <a:rPr lang="id-ID" dirty="0" smtClean="0"/>
              <a:t>Pengetahuan </a:t>
            </a:r>
            <a:r>
              <a:rPr lang="id-ID" i="1" dirty="0" smtClean="0"/>
              <a:t>indigenous</a:t>
            </a:r>
            <a:r>
              <a:rPr lang="id-ID" dirty="0" smtClean="0"/>
              <a:t> sudah melebur dalam suatu sistem yang dinamis dimana aspek spiritual, kekerabatan, politik lokal dan faktor lain terikat bersama dan saling mempengaruhi</a:t>
            </a:r>
          </a:p>
          <a:p>
            <a:pPr lvl="1"/>
            <a:r>
              <a:rPr lang="id-ID" dirty="0" smtClean="0"/>
              <a:t>Agama sebagai bagian integral yang mungkin mempengaruhi pengelolaan sumber daya alam dan kepedulian terhadap adopsi strategi baru pengelolaan sumber daya (IIRR, 1996)</a:t>
            </a:r>
            <a:endParaRPr lang="id-ID" dirty="0"/>
          </a:p>
          <a:p>
            <a:endParaRPr lang="id-ID" dirty="0"/>
          </a:p>
        </p:txBody>
      </p:sp>
    </p:spTree>
    <p:extLst>
      <p:ext uri="{BB962C8B-B14F-4D97-AF65-F5344CB8AC3E}">
        <p14:creationId xmlns:p14="http://schemas.microsoft.com/office/powerpoint/2010/main" val="2417344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627798"/>
            <a:ext cx="6347714" cy="5413566"/>
          </a:xfrm>
        </p:spPr>
        <p:txBody>
          <a:bodyPr/>
          <a:lstStyle/>
          <a:p>
            <a:r>
              <a:rPr lang="id-ID" dirty="0" smtClean="0"/>
              <a:t>Topik kajian penelitian pengetahuan </a:t>
            </a:r>
            <a:r>
              <a:rPr lang="id-ID" i="1" dirty="0" smtClean="0"/>
              <a:t>indigenous</a:t>
            </a:r>
            <a:r>
              <a:rPr lang="id-ID" dirty="0" smtClean="0"/>
              <a:t>:</a:t>
            </a:r>
          </a:p>
          <a:p>
            <a:pPr lvl="1"/>
            <a:r>
              <a:rPr lang="id-ID" dirty="0" smtClean="0"/>
              <a:t>Pemberdayaan kelembagaan dan organisasi lokal (kelembagaan pengelolaan sumber daya, praktek pengelolaan milik bersama); proses pengambilan keputusan, konflik praktek pengelolaan, hukum, tabu dan ritual tradisional, &amp; kontrol masy pada pemanenan</a:t>
            </a:r>
          </a:p>
          <a:p>
            <a:pPr lvl="1"/>
            <a:r>
              <a:rPr lang="id-ID" dirty="0" smtClean="0"/>
              <a:t>Jaringan sosial (ikatan kekerabatan dan pengaruhnya terhadap hub kekuasaan, strategi ekonomi dan alokasi sumber daya)</a:t>
            </a:r>
          </a:p>
          <a:p>
            <a:pPr lvl="1"/>
            <a:r>
              <a:rPr lang="id-ID" dirty="0" smtClean="0"/>
              <a:t>Klasifikasi dan kuantifikasi lokal (batasan dan sistem klasifikasi tanaman, binatang, tanah, air dan cuaca yang dikembangkan oleh masy; metode perhitungan </a:t>
            </a:r>
            <a:r>
              <a:rPr lang="id-ID" i="1" dirty="0" smtClean="0"/>
              <a:t>indigenous</a:t>
            </a:r>
            <a:r>
              <a:rPr lang="id-ID" dirty="0" smtClean="0"/>
              <a:t>)</a:t>
            </a:r>
          </a:p>
          <a:p>
            <a:pPr lvl="1"/>
            <a:r>
              <a:rPr lang="id-ID" dirty="0" smtClean="0"/>
              <a:t>Sistem pembelajaran (metode </a:t>
            </a:r>
            <a:r>
              <a:rPr lang="id-ID" i="1" dirty="0" smtClean="0"/>
              <a:t>indigenous</a:t>
            </a:r>
            <a:r>
              <a:rPr lang="id-ID" dirty="0" smtClean="0"/>
              <a:t> penerapan pengetahuan; pendekatan untuk uji coba dan inovasi, dan spesialisasi pengetahuan)</a:t>
            </a:r>
          </a:p>
          <a:p>
            <a:pPr lvl="1"/>
            <a:r>
              <a:rPr lang="id-ID" dirty="0" smtClean="0"/>
              <a:t>Sistem pengembalaan (perpindahan gembalaan; [roduksi dan pemuliaan ternak; jenis tanaman pakan tradisional dan penggunaannya; penyakti dan obat tradisional ternak)</a:t>
            </a:r>
            <a:endParaRPr lang="id-ID" dirty="0"/>
          </a:p>
        </p:txBody>
      </p:sp>
    </p:spTree>
    <p:extLst>
      <p:ext uri="{BB962C8B-B14F-4D97-AF65-F5344CB8AC3E}">
        <p14:creationId xmlns:p14="http://schemas.microsoft.com/office/powerpoint/2010/main" val="3719711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614150"/>
            <a:ext cx="6347714" cy="5427214"/>
          </a:xfrm>
        </p:spPr>
        <p:txBody>
          <a:bodyPr/>
          <a:lstStyle/>
          <a:p>
            <a:r>
              <a:rPr lang="id-ID" dirty="0"/>
              <a:t>Topik kajian penelitian pengetahuan </a:t>
            </a:r>
            <a:r>
              <a:rPr lang="id-ID" i="1" dirty="0"/>
              <a:t>indigenous</a:t>
            </a:r>
            <a:r>
              <a:rPr lang="id-ID" dirty="0"/>
              <a:t>:</a:t>
            </a:r>
          </a:p>
          <a:p>
            <a:pPr lvl="1"/>
            <a:r>
              <a:rPr lang="id-ID" dirty="0" smtClean="0"/>
              <a:t>Pertanian (sistem usahatani dan produksi tanaman; indikator </a:t>
            </a:r>
            <a:r>
              <a:rPr lang="id-ID" i="1" dirty="0" smtClean="0"/>
              <a:t>indigenous</a:t>
            </a:r>
            <a:r>
              <a:rPr lang="id-ID" dirty="0" smtClean="0"/>
              <a:t> untuk menentukan waktu yang tepat untuk persiapan; penanaman dan panen; praktek pengolahan tanah; cara perbanyakan tanaman; pengolahan dan penyimpanan benih; praktek penanaman; pemanenan dan penyimpanan; pengolahan dan pemasaran makanan; sistem pengolaan HP dan perlindungan tanaman)</a:t>
            </a:r>
          </a:p>
          <a:p>
            <a:pPr lvl="1"/>
            <a:r>
              <a:rPr lang="id-ID" dirty="0" smtClean="0"/>
              <a:t>Agroforesti (pengelolaan pohon; pengetahuan dan penggunaan jenis tumbuhan dan satwa hutan; dan hubungan antar pohon, tan pangan, hewan dan kesuburan tanah)</a:t>
            </a:r>
          </a:p>
          <a:p>
            <a:pPr lvl="1"/>
            <a:r>
              <a:rPr lang="id-ID" dirty="0" smtClean="0"/>
              <a:t>Air (sistem pengelolaan dan pengawwetan air secara tradisional; teknik irigasi tradisional; dan penggunaan jenis tan ttt untuk konservasi air)</a:t>
            </a:r>
          </a:p>
          <a:p>
            <a:pPr lvl="1"/>
            <a:r>
              <a:rPr lang="id-ID" dirty="0" smtClean="0"/>
              <a:t>Tanah (praktek konservasi tanah; pemanfaatan jenis tanaman tt untuk konservasi tanah; praktek perbaikan kesuburan tanah)</a:t>
            </a:r>
            <a:endParaRPr lang="id-ID" dirty="0"/>
          </a:p>
        </p:txBody>
      </p:sp>
    </p:spTree>
    <p:extLst>
      <p:ext uri="{BB962C8B-B14F-4D97-AF65-F5344CB8AC3E}">
        <p14:creationId xmlns:p14="http://schemas.microsoft.com/office/powerpoint/2010/main" val="2195124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682388"/>
            <a:ext cx="6347714" cy="5358975"/>
          </a:xfrm>
        </p:spPr>
        <p:txBody>
          <a:bodyPr/>
          <a:lstStyle/>
          <a:p>
            <a:r>
              <a:rPr lang="id-ID" dirty="0"/>
              <a:t>Topik kajian penelitian pengetahuan </a:t>
            </a:r>
            <a:r>
              <a:rPr lang="id-ID" i="1" dirty="0"/>
              <a:t>indigenous</a:t>
            </a:r>
            <a:r>
              <a:rPr lang="id-ID" dirty="0"/>
              <a:t>:</a:t>
            </a:r>
          </a:p>
          <a:p>
            <a:pPr lvl="1"/>
            <a:r>
              <a:rPr lang="id-ID" dirty="0" smtClean="0"/>
              <a:t>Tanaman (sumber makanan, bahan bangunan, peralatan rumah tangga, kayu bakar dan arang serta obat)</a:t>
            </a:r>
          </a:p>
          <a:p>
            <a:pPr lvl="1"/>
            <a:r>
              <a:rPr lang="id-ID" dirty="0" smtClean="0"/>
              <a:t>Kehidupan liar (tingkah laku, habitat dan penggunaan satwa liar)</a:t>
            </a:r>
          </a:p>
          <a:p>
            <a:pPr lvl="1"/>
            <a:r>
              <a:rPr lang="id-ID" dirty="0" smtClean="0"/>
              <a:t>Cara pandang terhadap alam semesta (manusia dan MH lainnya hanyalah merupakan bagian dari alam semesta sehingga harus tunduk pada hukum alam, hub antara manusia dan alam direfleksikan dalam mitos, kepercayaan dan adat istiadat</a:t>
            </a:r>
          </a:p>
          <a:p>
            <a:pPr lvl="1"/>
            <a:r>
              <a:rPr lang="id-ID" dirty="0" smtClean="0"/>
              <a:t>(sumber: adaptasi dari Grenier, 1998; dan Matowanyika, 1994)</a:t>
            </a:r>
            <a:endParaRPr lang="id-ID" dirty="0"/>
          </a:p>
        </p:txBody>
      </p:sp>
    </p:spTree>
    <p:extLst>
      <p:ext uri="{BB962C8B-B14F-4D97-AF65-F5344CB8AC3E}">
        <p14:creationId xmlns:p14="http://schemas.microsoft.com/office/powerpoint/2010/main" val="894423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Keterbatasan pengetahuan indigenous dan </a:t>
            </a:r>
            <a:r>
              <a:rPr lang="id-ID" dirty="0" smtClean="0"/>
              <a:t>lokal</a:t>
            </a:r>
            <a:endParaRPr lang="id-ID" dirty="0"/>
          </a:p>
        </p:txBody>
      </p:sp>
      <p:sp>
        <p:nvSpPr>
          <p:cNvPr id="3" name="Content Placeholder 2"/>
          <p:cNvSpPr>
            <a:spLocks noGrp="1"/>
          </p:cNvSpPr>
          <p:nvPr>
            <p:ph idx="1"/>
          </p:nvPr>
        </p:nvSpPr>
        <p:spPr/>
        <p:txBody>
          <a:bodyPr>
            <a:normAutofit/>
          </a:bodyPr>
          <a:lstStyle/>
          <a:p>
            <a:r>
              <a:rPr lang="id-ID" dirty="0"/>
              <a:t>melakukan ‘dosa’ lingkungan seperti halnya penggembalaan yang berlebihan,</a:t>
            </a:r>
          </a:p>
          <a:p>
            <a:r>
              <a:rPr lang="id-ID" dirty="0"/>
              <a:t>perburuan yang kebablasan atau pengurasan tanah melebihi daya </a:t>
            </a:r>
            <a:r>
              <a:rPr lang="id-ID" dirty="0" smtClean="0"/>
              <a:t>dukungnya</a:t>
            </a:r>
            <a:endParaRPr lang="it-IT" dirty="0"/>
          </a:p>
          <a:p>
            <a:r>
              <a:rPr lang="sv-SE" dirty="0"/>
              <a:t>pengetahuan indigenous bawaan masyarakat </a:t>
            </a:r>
            <a:r>
              <a:rPr lang="sv-SE" dirty="0" smtClean="0"/>
              <a:t>mungkin </a:t>
            </a:r>
            <a:r>
              <a:rPr lang="sv-SE" dirty="0"/>
              <a:t>akan </a:t>
            </a:r>
            <a:r>
              <a:rPr lang="sv-SE" dirty="0" smtClean="0"/>
              <a:t>menolong,</a:t>
            </a:r>
            <a:r>
              <a:rPr lang="id-ID" dirty="0" smtClean="0"/>
              <a:t> </a:t>
            </a:r>
            <a:r>
              <a:rPr lang="sv-SE" dirty="0" smtClean="0"/>
              <a:t>atau </a:t>
            </a:r>
            <a:r>
              <a:rPr lang="sv-SE" dirty="0"/>
              <a:t>bahkan justru akan menimbulkan masalah</a:t>
            </a:r>
            <a:r>
              <a:rPr lang="sv-SE" dirty="0" smtClean="0"/>
              <a:t>.</a:t>
            </a:r>
            <a:endParaRPr lang="id-ID" dirty="0" smtClean="0"/>
          </a:p>
          <a:p>
            <a:pPr lvl="1"/>
            <a:r>
              <a:rPr lang="id-ID" dirty="0" smtClean="0"/>
              <a:t>Penting untuk mengevaluasi relevansi </a:t>
            </a:r>
            <a:r>
              <a:rPr lang="id-ID" dirty="0"/>
              <a:t>berbagai jenis pengetahuan indigenous terhadap kondisi lokal.</a:t>
            </a:r>
          </a:p>
          <a:p>
            <a:r>
              <a:rPr lang="id-ID" dirty="0" smtClean="0"/>
              <a:t>Ketidaksesuaian pengetahuan dengan kondisi ling yg sudah terdegradasi</a:t>
            </a:r>
            <a:endParaRPr lang="id-ID" dirty="0"/>
          </a:p>
        </p:txBody>
      </p:sp>
    </p:spTree>
    <p:extLst>
      <p:ext uri="{BB962C8B-B14F-4D97-AF65-F5344CB8AC3E}">
        <p14:creationId xmlns:p14="http://schemas.microsoft.com/office/powerpoint/2010/main" val="2970863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Pentingkah pengetahuan lokal?</a:t>
            </a:r>
            <a:endParaRPr lang="id-ID" dirty="0"/>
          </a:p>
        </p:txBody>
      </p:sp>
      <p:sp>
        <p:nvSpPr>
          <p:cNvPr id="3" name="Content Placeholder 2"/>
          <p:cNvSpPr>
            <a:spLocks noGrp="1"/>
          </p:cNvSpPr>
          <p:nvPr>
            <p:ph idx="1"/>
          </p:nvPr>
        </p:nvSpPr>
        <p:spPr/>
        <p:txBody>
          <a:bodyPr/>
          <a:lstStyle/>
          <a:p>
            <a:r>
              <a:rPr lang="id-ID" dirty="0" smtClean="0"/>
              <a:t>Kegagalan transfer ilmu dari peneliti ke petani, penerapan hanya secara parsial</a:t>
            </a:r>
          </a:p>
          <a:p>
            <a:pPr lvl="1"/>
            <a:r>
              <a:rPr lang="id-ID" dirty="0" smtClean="0"/>
              <a:t>Sumber daya petani terbatas</a:t>
            </a:r>
          </a:p>
          <a:p>
            <a:pPr lvl="1"/>
            <a:r>
              <a:rPr lang="id-ID" dirty="0" smtClean="0"/>
              <a:t>Berbedanya kondisi sosio-ekonomi atau budaya dengan kondisi </a:t>
            </a:r>
            <a:r>
              <a:rPr lang="id-ID" dirty="0" smtClean="0"/>
              <a:t>lokasi percobaan</a:t>
            </a:r>
            <a:endParaRPr lang="id-ID" dirty="0"/>
          </a:p>
          <a:p>
            <a:r>
              <a:rPr lang="id-ID" dirty="0" smtClean="0"/>
              <a:t>Metode transfer yang top down (perintah atau </a:t>
            </a:r>
            <a:r>
              <a:rPr lang="id-ID" dirty="0" smtClean="0"/>
              <a:t>metode </a:t>
            </a:r>
            <a:r>
              <a:rPr lang="id-ID" dirty="0" smtClean="0"/>
              <a:t>dari atasan)</a:t>
            </a:r>
          </a:p>
          <a:p>
            <a:r>
              <a:rPr lang="id-ID" dirty="0" smtClean="0"/>
              <a:t>Memerlukan perubahan pendekatan</a:t>
            </a:r>
            <a:endParaRPr lang="id-ID" dirty="0"/>
          </a:p>
        </p:txBody>
      </p:sp>
    </p:spTree>
    <p:extLst>
      <p:ext uri="{BB962C8B-B14F-4D97-AF65-F5344CB8AC3E}">
        <p14:creationId xmlns:p14="http://schemas.microsoft.com/office/powerpoint/2010/main" val="37491562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Perbedaan antara pengetahuan lokal dan ilmiah</a:t>
            </a:r>
            <a:endParaRPr lang="id-ID" dirty="0"/>
          </a:p>
        </p:txBody>
      </p:sp>
      <p:sp>
        <p:nvSpPr>
          <p:cNvPr id="3" name="Content Placeholder 2"/>
          <p:cNvSpPr>
            <a:spLocks noGrp="1"/>
          </p:cNvSpPr>
          <p:nvPr>
            <p:ph idx="1"/>
          </p:nvPr>
        </p:nvSpPr>
        <p:spPr>
          <a:xfrm>
            <a:off x="609599" y="4940490"/>
            <a:ext cx="6347714" cy="1100873"/>
          </a:xfrm>
        </p:spPr>
        <p:txBody>
          <a:bodyPr/>
          <a:lstStyle/>
          <a:p>
            <a:endParaRPr lang="id-ID"/>
          </a:p>
        </p:txBody>
      </p:sp>
      <p:pic>
        <p:nvPicPr>
          <p:cNvPr id="4" name="Picture 3"/>
          <p:cNvPicPr>
            <a:picLocks noChangeAspect="1"/>
          </p:cNvPicPr>
          <p:nvPr/>
        </p:nvPicPr>
        <p:blipFill>
          <a:blip r:embed="rId2"/>
          <a:stretch>
            <a:fillRect/>
          </a:stretch>
        </p:blipFill>
        <p:spPr>
          <a:xfrm>
            <a:off x="341194" y="2272334"/>
            <a:ext cx="7773669" cy="2670907"/>
          </a:xfrm>
          <a:prstGeom prst="rect">
            <a:avLst/>
          </a:prstGeom>
        </p:spPr>
      </p:pic>
    </p:spTree>
    <p:extLst>
      <p:ext uri="{BB962C8B-B14F-4D97-AF65-F5344CB8AC3E}">
        <p14:creationId xmlns:p14="http://schemas.microsoft.com/office/powerpoint/2010/main" val="3861341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Pengaruh modernisasi terhadap perkembangan pengetahuan</a:t>
            </a:r>
            <a:endParaRPr lang="id-ID" dirty="0"/>
          </a:p>
        </p:txBody>
      </p:sp>
      <p:sp>
        <p:nvSpPr>
          <p:cNvPr id="3" name="Content Placeholder 2"/>
          <p:cNvSpPr>
            <a:spLocks noGrp="1"/>
          </p:cNvSpPr>
          <p:nvPr>
            <p:ph idx="1"/>
          </p:nvPr>
        </p:nvSpPr>
        <p:spPr/>
        <p:txBody>
          <a:bodyPr/>
          <a:lstStyle/>
          <a:p>
            <a:r>
              <a:rPr lang="id-ID" dirty="0" smtClean="0"/>
              <a:t>Pada masy dewasa yang sudah mampu mengatasi tantangan dan permasalahan lingkungan &amp; sosek seringkali gagasan baru yang tidak mampu memperbaiki sistem penghidupan adalah penyimpangan terhadap norma</a:t>
            </a:r>
          </a:p>
          <a:p>
            <a:r>
              <a:rPr lang="id-ID" dirty="0" smtClean="0"/>
              <a:t>Jika memungkinkan diadopsi maka akan diselaraskan agar tidak menjadi perubahan radikal</a:t>
            </a:r>
          </a:p>
          <a:p>
            <a:r>
              <a:rPr lang="id-ID" dirty="0" smtClean="0"/>
              <a:t>Sistem pendidikan formal cenderung menciptakan paradigma baru tentang ‘</a:t>
            </a:r>
            <a:r>
              <a:rPr lang="id-ID" i="1" dirty="0" smtClean="0"/>
              <a:t>modern’</a:t>
            </a:r>
            <a:r>
              <a:rPr lang="id-ID" dirty="0" smtClean="0"/>
              <a:t> sehingga mengabaikan pengetahuan lokal</a:t>
            </a:r>
          </a:p>
          <a:p>
            <a:pPr lvl="1"/>
            <a:r>
              <a:rPr lang="id-ID" dirty="0" smtClean="0"/>
              <a:t>Pola pikir yang </a:t>
            </a:r>
            <a:r>
              <a:rPr lang="id-ID" i="1" dirty="0" smtClean="0"/>
              <a:t>Top down</a:t>
            </a:r>
            <a:r>
              <a:rPr lang="id-ID" dirty="0" smtClean="0"/>
              <a:t> </a:t>
            </a:r>
          </a:p>
          <a:p>
            <a:pPr lvl="1"/>
            <a:r>
              <a:rPr lang="id-ID" dirty="0" smtClean="0"/>
              <a:t>Tidak relevan dengan pandangan ‘kuno’</a:t>
            </a:r>
            <a:endParaRPr lang="id-ID" dirty="0"/>
          </a:p>
        </p:txBody>
      </p:sp>
    </p:spTree>
    <p:extLst>
      <p:ext uri="{BB962C8B-B14F-4D97-AF65-F5344CB8AC3E}">
        <p14:creationId xmlns:p14="http://schemas.microsoft.com/office/powerpoint/2010/main" val="1636885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614150"/>
            <a:ext cx="6347714" cy="5427214"/>
          </a:xfrm>
        </p:spPr>
        <p:txBody>
          <a:bodyPr/>
          <a:lstStyle/>
          <a:p>
            <a:r>
              <a:rPr lang="id-ID" dirty="0" smtClean="0"/>
              <a:t>Dua tahap aktivitas untuk membandingkan pengetahuan ekologi lokal dan ilmiah, yaitu:</a:t>
            </a:r>
          </a:p>
          <a:p>
            <a:pPr lvl="1"/>
            <a:r>
              <a:rPr lang="id-ID" dirty="0" smtClean="0"/>
              <a:t>Mengatasi adanya hambatan bahasa dengan inventarisasi istilah lokal, diikuti oleh eksplorasi pengetahuan lokal yang ada</a:t>
            </a:r>
          </a:p>
          <a:p>
            <a:pPr lvl="1"/>
            <a:r>
              <a:rPr lang="id-ID" dirty="0" smtClean="0"/>
              <a:t>Pemahaman tentang pengetahuan lokal yang meliputi pemahaman tentang komponen bentang alam, iklim, tanah, vegetasi dan fauna dan tentang dinamika hubungan antar elemen tersebut, termasuk usaha pengelolaannya</a:t>
            </a:r>
            <a:endParaRPr lang="id-ID" dirty="0"/>
          </a:p>
        </p:txBody>
      </p:sp>
    </p:spTree>
    <p:extLst>
      <p:ext uri="{BB962C8B-B14F-4D97-AF65-F5344CB8AC3E}">
        <p14:creationId xmlns:p14="http://schemas.microsoft.com/office/powerpoint/2010/main" val="410082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Apa yang harus dilakukan?</a:t>
            </a:r>
            <a:endParaRPr lang="id-ID" dirty="0"/>
          </a:p>
        </p:txBody>
      </p:sp>
      <p:sp>
        <p:nvSpPr>
          <p:cNvPr id="3" name="Content Placeholder 2"/>
          <p:cNvSpPr>
            <a:spLocks noGrp="1"/>
          </p:cNvSpPr>
          <p:nvPr>
            <p:ph idx="1"/>
          </p:nvPr>
        </p:nvSpPr>
        <p:spPr/>
        <p:txBody>
          <a:bodyPr/>
          <a:lstStyle/>
          <a:p>
            <a:r>
              <a:rPr lang="id-ID" dirty="0" smtClean="0"/>
              <a:t>Merubah cara pendekatan dari penelitian pertanian konvensional ke pemberdayaan masy setempat</a:t>
            </a:r>
          </a:p>
          <a:p>
            <a:pPr lvl="1"/>
            <a:r>
              <a:rPr lang="id-ID" dirty="0" smtClean="0"/>
              <a:t>Pendekatan partisipatif;</a:t>
            </a:r>
          </a:p>
          <a:p>
            <a:pPr lvl="2"/>
            <a:r>
              <a:rPr lang="id-ID" dirty="0" smtClean="0"/>
              <a:t>Petani: pengambil keputusan</a:t>
            </a:r>
          </a:p>
          <a:p>
            <a:pPr lvl="2"/>
            <a:r>
              <a:rPr lang="id-ID" dirty="0" smtClean="0"/>
              <a:t>Peneliti / penyuluh: fasilitator</a:t>
            </a:r>
            <a:endParaRPr lang="id-ID" dirty="0"/>
          </a:p>
        </p:txBody>
      </p:sp>
    </p:spTree>
    <p:extLst>
      <p:ext uri="{BB962C8B-B14F-4D97-AF65-F5344CB8AC3E}">
        <p14:creationId xmlns:p14="http://schemas.microsoft.com/office/powerpoint/2010/main" val="3334806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Penggabungan pengetahuan lokal dalam proses pembangunan</a:t>
            </a:r>
            <a:endParaRPr lang="id-ID" dirty="0"/>
          </a:p>
        </p:txBody>
      </p:sp>
      <p:sp>
        <p:nvSpPr>
          <p:cNvPr id="3" name="Content Placeholder 2"/>
          <p:cNvSpPr>
            <a:spLocks noGrp="1"/>
          </p:cNvSpPr>
          <p:nvPr>
            <p:ph idx="1"/>
          </p:nvPr>
        </p:nvSpPr>
        <p:spPr/>
        <p:txBody>
          <a:bodyPr/>
          <a:lstStyle/>
          <a:p>
            <a:r>
              <a:rPr lang="id-ID" dirty="0" smtClean="0"/>
              <a:t>Empat alasan utama perlunya memasukkan pengetahuan </a:t>
            </a:r>
            <a:r>
              <a:rPr lang="id-ID" i="1" dirty="0" smtClean="0"/>
              <a:t>indigenous</a:t>
            </a:r>
            <a:r>
              <a:rPr lang="id-ID" dirty="0" smtClean="0"/>
              <a:t> ke dalam penelitian pertanian dan program pembangunan (Walker et al., 1991):</a:t>
            </a:r>
          </a:p>
          <a:p>
            <a:pPr lvl="1"/>
            <a:r>
              <a:rPr lang="id-ID" dirty="0" smtClean="0"/>
              <a:t>Petani telah mengembangkan pengetahuan yang melengkapi pengetahuan ilmiah</a:t>
            </a:r>
          </a:p>
          <a:p>
            <a:pPr lvl="1"/>
            <a:r>
              <a:rPr lang="id-ID" dirty="0" smtClean="0"/>
              <a:t>Teknis yang dikembangkan secara </a:t>
            </a:r>
            <a:r>
              <a:rPr lang="id-ID" i="1" dirty="0" smtClean="0"/>
              <a:t>indigenous</a:t>
            </a:r>
            <a:r>
              <a:rPr lang="id-ID" dirty="0" smtClean="0"/>
              <a:t> dapat melengkapi sumber daya ilmuwan yang terbatas</a:t>
            </a:r>
          </a:p>
          <a:p>
            <a:pPr lvl="1"/>
            <a:r>
              <a:rPr lang="id-ID" dirty="0" smtClean="0"/>
              <a:t>Kombinasi efektif sektor formal dan informal menghindari terjadinya duplikasi</a:t>
            </a:r>
          </a:p>
          <a:p>
            <a:pPr lvl="1"/>
            <a:r>
              <a:rPr lang="id-ID" dirty="0" smtClean="0"/>
              <a:t>Kolaborasi, efektif memperbaiki sasaran serta fokus penelitian ilmiah</a:t>
            </a:r>
            <a:endParaRPr lang="id-ID" dirty="0"/>
          </a:p>
        </p:txBody>
      </p:sp>
    </p:spTree>
    <p:extLst>
      <p:ext uri="{BB962C8B-B14F-4D97-AF65-F5344CB8AC3E}">
        <p14:creationId xmlns:p14="http://schemas.microsoft.com/office/powerpoint/2010/main" val="3070208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Keunggulan uji coba petani</a:t>
            </a:r>
            <a:endParaRPr lang="id-ID" dirty="0"/>
          </a:p>
        </p:txBody>
      </p:sp>
      <p:sp>
        <p:nvSpPr>
          <p:cNvPr id="3" name="Content Placeholder 2"/>
          <p:cNvSpPr>
            <a:spLocks noGrp="1"/>
          </p:cNvSpPr>
          <p:nvPr>
            <p:ph idx="1"/>
          </p:nvPr>
        </p:nvSpPr>
        <p:spPr/>
        <p:txBody>
          <a:bodyPr/>
          <a:lstStyle/>
          <a:p>
            <a:r>
              <a:rPr lang="id-ID" dirty="0" smtClean="0"/>
              <a:t>Meski percobaan oleh petani beragam, umumnya mempunyai kesamaan sifat, yaitu:</a:t>
            </a:r>
          </a:p>
          <a:p>
            <a:pPr lvl="1"/>
            <a:r>
              <a:rPr lang="id-ID" dirty="0" smtClean="0"/>
              <a:t>Objek yang dipilih relevan dengan permasalahan mereka</a:t>
            </a:r>
          </a:p>
          <a:p>
            <a:pPr lvl="1"/>
            <a:r>
              <a:rPr lang="id-ID" dirty="0" smtClean="0"/>
              <a:t>Kriteria penilaian yang digunakan langsung terkait dengan nilai lokal dan umumnya terkait dengan pemanfaatan produknya</a:t>
            </a:r>
          </a:p>
          <a:p>
            <a:pPr lvl="1"/>
            <a:r>
              <a:rPr lang="id-ID" dirty="0" smtClean="0"/>
              <a:t>Pengamatan dilakukan dalam perspektif sistem kehidupan nyata, karena berlangsung selama kegiatan bertani dan tidak hanya terbatas pada hasil akhir </a:t>
            </a:r>
          </a:p>
          <a:p>
            <a:pPr lvl="1"/>
            <a:r>
              <a:rPr lang="id-ID" dirty="0" smtClean="0"/>
              <a:t>Percobaan berdasarkan pengetahuan petani, yang akan memperkaya dan memperdalam pengetahuan tersebut</a:t>
            </a:r>
            <a:endParaRPr lang="id-ID" dirty="0"/>
          </a:p>
        </p:txBody>
      </p:sp>
    </p:spTree>
    <p:extLst>
      <p:ext uri="{BB962C8B-B14F-4D97-AF65-F5344CB8AC3E}">
        <p14:creationId xmlns:p14="http://schemas.microsoft.com/office/powerpoint/2010/main" val="25740339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Keterbatasan uji coba oleh petani</a:t>
            </a:r>
            <a:endParaRPr lang="id-ID" dirty="0"/>
          </a:p>
        </p:txBody>
      </p:sp>
      <p:sp>
        <p:nvSpPr>
          <p:cNvPr id="3" name="Content Placeholder 2"/>
          <p:cNvSpPr>
            <a:spLocks noGrp="1"/>
          </p:cNvSpPr>
          <p:nvPr>
            <p:ph idx="1"/>
          </p:nvPr>
        </p:nvSpPr>
        <p:spPr/>
        <p:txBody>
          <a:bodyPr/>
          <a:lstStyle/>
          <a:p>
            <a:r>
              <a:rPr lang="id-ID" dirty="0" smtClean="0"/>
              <a:t>Keterbatasan uji coba petani disebabkan oleh:</a:t>
            </a:r>
          </a:p>
          <a:p>
            <a:pPr lvl="1"/>
            <a:r>
              <a:rPr lang="id-ID" dirty="0" smtClean="0"/>
              <a:t>Keterbatasan dalam penguasaan dasar-dasar pengertian ilmiah ttg proses dalam objek percobaan, sehingga kurang terarah</a:t>
            </a:r>
          </a:p>
          <a:p>
            <a:pPr lvl="1"/>
            <a:r>
              <a:rPr lang="id-ID" dirty="0" smtClean="0"/>
              <a:t>Pendekatan analisis yang lemah</a:t>
            </a:r>
          </a:p>
          <a:p>
            <a:pPr lvl="1"/>
            <a:r>
              <a:rPr lang="id-ID" dirty="0" smtClean="0"/>
              <a:t>Rancangan percobaan yang lemah</a:t>
            </a:r>
          </a:p>
          <a:p>
            <a:pPr lvl="1"/>
            <a:r>
              <a:rPr lang="id-ID" dirty="0" smtClean="0"/>
              <a:t>Tidak cukuk informasi ttg pilihan potensial dalam usaha mencari teknologi yang lebih baik</a:t>
            </a:r>
          </a:p>
          <a:p>
            <a:pPr lvl="1"/>
            <a:r>
              <a:rPr lang="id-ID" dirty="0" smtClean="0"/>
              <a:t>Terlalu banyak peubah yang dilibatkan sehingga sulit untuk diinterpretasikan</a:t>
            </a:r>
          </a:p>
          <a:p>
            <a:pPr lvl="1"/>
            <a:r>
              <a:rPr lang="id-ID" dirty="0" smtClean="0"/>
              <a:t>Kurang memadainya metode pengukuran untuk mencapai suatu kesimpulan sahih</a:t>
            </a:r>
            <a:endParaRPr lang="id-ID" dirty="0"/>
          </a:p>
        </p:txBody>
      </p:sp>
    </p:spTree>
    <p:extLst>
      <p:ext uri="{BB962C8B-B14F-4D97-AF65-F5344CB8AC3E}">
        <p14:creationId xmlns:p14="http://schemas.microsoft.com/office/powerpoint/2010/main" val="16581585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21883" y="1929046"/>
            <a:ext cx="7044141" cy="164630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d-ID" sz="4000" dirty="0" smtClean="0"/>
              <a:t>Pengetahuan Lokal Dan Pengembangan Agroforesti</a:t>
            </a:r>
            <a:endParaRPr lang="id-ID" sz="4000" dirty="0"/>
          </a:p>
        </p:txBody>
      </p:sp>
      <p:sp>
        <p:nvSpPr>
          <p:cNvPr id="5" name="Subtitle 2"/>
          <p:cNvSpPr txBox="1">
            <a:spLocks/>
          </p:cNvSpPr>
          <p:nvPr/>
        </p:nvSpPr>
        <p:spPr>
          <a:xfrm>
            <a:off x="1130593" y="4361730"/>
            <a:ext cx="6093167" cy="1380702"/>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a:buNone/>
            </a:pPr>
            <a:r>
              <a:rPr lang="id-ID" dirty="0" smtClean="0"/>
              <a:t>Elvira Sari Dewi, M.S</a:t>
            </a:r>
          </a:p>
          <a:p>
            <a:pPr marL="0" indent="0" algn="r">
              <a:buNone/>
            </a:pPr>
            <a:r>
              <a:rPr lang="id-ID" dirty="0" smtClean="0"/>
              <a:t>Prodi Agroekoteknologi Fakultas Pertanian</a:t>
            </a:r>
          </a:p>
          <a:p>
            <a:pPr marL="0" indent="0" algn="r">
              <a:buNone/>
            </a:pPr>
            <a:r>
              <a:rPr lang="id-ID" dirty="0" smtClean="0"/>
              <a:t>Universitas Malikussaleh</a:t>
            </a:r>
          </a:p>
          <a:p>
            <a:pPr marL="0" indent="0" algn="r">
              <a:buNone/>
            </a:pPr>
            <a:r>
              <a:rPr lang="id-ID" dirty="0" smtClean="0"/>
              <a:t>Semester Ganjil 2016/2017 </a:t>
            </a:r>
            <a:endParaRPr lang="id-ID" dirty="0"/>
          </a:p>
        </p:txBody>
      </p:sp>
      <p:sp>
        <p:nvSpPr>
          <p:cNvPr id="6" name="Subtitle 2"/>
          <p:cNvSpPr txBox="1">
            <a:spLocks/>
          </p:cNvSpPr>
          <p:nvPr/>
        </p:nvSpPr>
        <p:spPr>
          <a:xfrm>
            <a:off x="2688336" y="548344"/>
            <a:ext cx="3681984" cy="1024424"/>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id-ID" sz="2400" dirty="0" smtClean="0">
                <a:solidFill>
                  <a:schemeClr val="accent2">
                    <a:lumMod val="40000"/>
                    <a:lumOff val="60000"/>
                  </a:schemeClr>
                </a:solidFill>
              </a:rPr>
              <a:t>Teknologi Agroforestri</a:t>
            </a:r>
          </a:p>
          <a:p>
            <a:pPr algn="ctr"/>
            <a:r>
              <a:rPr lang="id-ID" sz="2400" dirty="0" smtClean="0">
                <a:solidFill>
                  <a:schemeClr val="accent2">
                    <a:lumMod val="40000"/>
                    <a:lumOff val="60000"/>
                  </a:schemeClr>
                </a:solidFill>
              </a:rPr>
              <a:t>Pertemuan ke 10</a:t>
            </a:r>
            <a:endParaRPr lang="id-ID" sz="2400" dirty="0">
              <a:solidFill>
                <a:schemeClr val="accent2">
                  <a:lumMod val="40000"/>
                  <a:lumOff val="60000"/>
                </a:schemeClr>
              </a:solidFill>
            </a:endParaRPr>
          </a:p>
        </p:txBody>
      </p:sp>
    </p:spTree>
    <p:extLst>
      <p:ext uri="{BB962C8B-B14F-4D97-AF65-F5344CB8AC3E}">
        <p14:creationId xmlns:p14="http://schemas.microsoft.com/office/powerpoint/2010/main" val="37541946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Latar belakang</a:t>
            </a:r>
            <a:endParaRPr lang="id-ID" dirty="0"/>
          </a:p>
        </p:txBody>
      </p:sp>
      <p:sp>
        <p:nvSpPr>
          <p:cNvPr id="3" name="Content Placeholder 2"/>
          <p:cNvSpPr>
            <a:spLocks noGrp="1"/>
          </p:cNvSpPr>
          <p:nvPr>
            <p:ph idx="1"/>
          </p:nvPr>
        </p:nvSpPr>
        <p:spPr/>
        <p:txBody>
          <a:bodyPr>
            <a:normAutofit lnSpcReduction="10000"/>
          </a:bodyPr>
          <a:lstStyle/>
          <a:p>
            <a:r>
              <a:rPr lang="id-ID" dirty="0" smtClean="0"/>
              <a:t>Banyak pengetahuan lokal yang diterapkan petani berasal dari pengalaman dan pada pendahulu </a:t>
            </a:r>
          </a:p>
          <a:p>
            <a:r>
              <a:rPr lang="id-ID" dirty="0" smtClean="0"/>
              <a:t>Mll penelitian dan pengembangan informal, mereka menghasilkan pengetahuan baru untuk menghasilkan teknologi baru</a:t>
            </a:r>
          </a:p>
          <a:p>
            <a:r>
              <a:rPr lang="id-ID" dirty="0" smtClean="0"/>
              <a:t>Meski praktek AF telah lama, namun pengetahuannya msh relatif baru.</a:t>
            </a:r>
          </a:p>
          <a:p>
            <a:pPr lvl="1"/>
            <a:r>
              <a:rPr lang="id-ID" dirty="0" smtClean="0"/>
              <a:t>Pemahaman ilmiah tentang agroekosistem kompleks seprti praktek AF tradisional masih lemah</a:t>
            </a:r>
            <a:endParaRPr lang="id-ID" dirty="0"/>
          </a:p>
          <a:p>
            <a:r>
              <a:rPr lang="id-ID" dirty="0" smtClean="0"/>
              <a:t>Beberapa hal penting dalam AF yg harus dik, yaitu:</a:t>
            </a:r>
          </a:p>
          <a:p>
            <a:pPr lvl="1"/>
            <a:r>
              <a:rPr lang="id-ID" dirty="0" smtClean="0"/>
              <a:t>Kapasitas petani dalam memahami lingkungan biofisik</a:t>
            </a:r>
          </a:p>
          <a:p>
            <a:pPr lvl="1"/>
            <a:r>
              <a:rPr lang="id-ID" dirty="0" smtClean="0"/>
              <a:t>Budaya setempat untuk menerapkan hasil percobaan</a:t>
            </a:r>
            <a:endParaRPr lang="id-ID" dirty="0"/>
          </a:p>
        </p:txBody>
      </p:sp>
    </p:spTree>
    <p:extLst>
      <p:ext uri="{BB962C8B-B14F-4D97-AF65-F5344CB8AC3E}">
        <p14:creationId xmlns:p14="http://schemas.microsoft.com/office/powerpoint/2010/main" val="1447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655094"/>
            <a:ext cx="6347714" cy="5386270"/>
          </a:xfrm>
        </p:spPr>
        <p:txBody>
          <a:bodyPr>
            <a:normAutofit lnSpcReduction="10000"/>
          </a:bodyPr>
          <a:lstStyle/>
          <a:p>
            <a:r>
              <a:rPr lang="id-ID" dirty="0" smtClean="0"/>
              <a:t>Dibutuhkan kerjasama yang erat dengan para petani untuk menciptakan sistem bertani yang berwawasan lingkungan</a:t>
            </a:r>
          </a:p>
          <a:p>
            <a:r>
              <a:rPr lang="id-ID" dirty="0" smtClean="0"/>
              <a:t>Pengatahuan </a:t>
            </a:r>
            <a:r>
              <a:rPr lang="id-ID" i="1" dirty="0" smtClean="0"/>
              <a:t>indigenous </a:t>
            </a:r>
            <a:r>
              <a:rPr lang="id-ID" dirty="0" smtClean="0"/>
              <a:t>merupakan pelengkap penting bagi pengetahuan ilmiah formal</a:t>
            </a:r>
          </a:p>
          <a:p>
            <a:pPr lvl="1"/>
            <a:r>
              <a:rPr lang="id-ID" dirty="0" smtClean="0"/>
              <a:t>Byk prakteknya yang belum dipahami oleh IP formal secara tuntas</a:t>
            </a:r>
          </a:p>
          <a:p>
            <a:pPr lvl="1"/>
            <a:r>
              <a:rPr lang="id-ID" dirty="0" smtClean="0"/>
              <a:t>Mis. Banyak spesies tan dan hewan, varietas lokal dan bibit dgn sifat unggul mempunyai potensi besar untuk dimanfaatkan dalam pengembangan AF</a:t>
            </a:r>
          </a:p>
          <a:p>
            <a:pPr lvl="1"/>
            <a:r>
              <a:rPr lang="id-ID" dirty="0" smtClean="0"/>
              <a:t>Mis. Pengetahuan lokal petani di Sumberjaya (Lampung Barat) mengenai peranan pohon dalam koservasi tanah dan air yaitu pohon yang bagus, oke dan jelek dalam sistem kopi naungan:</a:t>
            </a:r>
          </a:p>
          <a:p>
            <a:pPr lvl="2"/>
            <a:r>
              <a:rPr lang="id-ID" dirty="0" smtClean="0"/>
              <a:t>Pohon yang bermanfaat untuk kopi (pohon gamal; sistem perakaran, naungan dan kualitas serasah)</a:t>
            </a:r>
          </a:p>
          <a:p>
            <a:pPr lvl="2"/>
            <a:r>
              <a:rPr lang="id-ID" dirty="0" smtClean="0"/>
              <a:t>Pohon produktid, tidak berpengaruh thdp kopi (pohon buah &amp; rempah)</a:t>
            </a:r>
          </a:p>
          <a:p>
            <a:pPr lvl="2"/>
            <a:r>
              <a:rPr lang="id-ID" dirty="0" smtClean="0"/>
              <a:t>Pohon berdampak negatif pada kopi (kayu manis, cengkeh; kanopi rapat)</a:t>
            </a:r>
          </a:p>
          <a:p>
            <a:pPr lvl="2"/>
            <a:endParaRPr lang="id-ID" dirty="0"/>
          </a:p>
          <a:p>
            <a:endParaRPr lang="id-ID" dirty="0"/>
          </a:p>
        </p:txBody>
      </p:sp>
    </p:spTree>
    <p:extLst>
      <p:ext uri="{BB962C8B-B14F-4D97-AF65-F5344CB8AC3E}">
        <p14:creationId xmlns:p14="http://schemas.microsoft.com/office/powerpoint/2010/main" val="1097602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Paradigm shift</a:t>
            </a:r>
            <a:endParaRPr lang="id-ID" dirty="0"/>
          </a:p>
        </p:txBody>
      </p:sp>
      <p:sp>
        <p:nvSpPr>
          <p:cNvPr id="3" name="Content Placeholder 2"/>
          <p:cNvSpPr>
            <a:spLocks noGrp="1"/>
          </p:cNvSpPr>
          <p:nvPr>
            <p:ph idx="1"/>
          </p:nvPr>
        </p:nvSpPr>
        <p:spPr/>
        <p:txBody>
          <a:bodyPr/>
          <a:lstStyle/>
          <a:p>
            <a:r>
              <a:rPr lang="id-ID" dirty="0" smtClean="0"/>
              <a:t>Partisipasi aktif petani dalam penelitian dan pembangunan</a:t>
            </a:r>
          </a:p>
          <a:p>
            <a:r>
              <a:rPr lang="id-ID" dirty="0" smtClean="0"/>
              <a:t>Perubahan posisi petani dari objek ke subjek</a:t>
            </a:r>
          </a:p>
          <a:p>
            <a:pPr lvl="1"/>
            <a:r>
              <a:rPr lang="id-ID" dirty="0" smtClean="0"/>
              <a:t>Diharapkan pengembangan teknologi partisipatif ini akan dihasilkan teknologi tepat guna</a:t>
            </a:r>
            <a:endParaRPr lang="id-ID" dirty="0"/>
          </a:p>
          <a:p>
            <a:r>
              <a:rPr lang="id-ID" dirty="0" smtClean="0"/>
              <a:t>Memerlukan kolaborasi efektif antar elemen profesional dan institusional</a:t>
            </a:r>
          </a:p>
          <a:p>
            <a:r>
              <a:rPr lang="id-ID" dirty="0" smtClean="0"/>
              <a:t>Pendekatan harus lebih strategis, luwes dan manusiawi</a:t>
            </a:r>
          </a:p>
          <a:p>
            <a:pPr marL="0" indent="0" algn="ctr">
              <a:buNone/>
            </a:pPr>
            <a:r>
              <a:rPr lang="id-ID" dirty="0" smtClean="0"/>
              <a:t>“memanusiakan manusia”</a:t>
            </a:r>
            <a:endParaRPr lang="id-ID" dirty="0"/>
          </a:p>
        </p:txBody>
      </p:sp>
    </p:spTree>
    <p:extLst>
      <p:ext uri="{BB962C8B-B14F-4D97-AF65-F5344CB8AC3E}">
        <p14:creationId xmlns:p14="http://schemas.microsoft.com/office/powerpoint/2010/main" val="1800662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Prinsip ekologi dasar sistem AF</a:t>
            </a:r>
            <a:endParaRPr lang="id-ID" dirty="0"/>
          </a:p>
        </p:txBody>
      </p:sp>
      <p:sp>
        <p:nvSpPr>
          <p:cNvPr id="3" name="Content Placeholder 2"/>
          <p:cNvSpPr>
            <a:spLocks noGrp="1"/>
          </p:cNvSpPr>
          <p:nvPr>
            <p:ph idx="1"/>
          </p:nvPr>
        </p:nvSpPr>
        <p:spPr/>
        <p:txBody>
          <a:bodyPr>
            <a:normAutofit fontScale="92500" lnSpcReduction="10000"/>
          </a:bodyPr>
          <a:lstStyle/>
          <a:p>
            <a:pPr>
              <a:buFont typeface="+mj-lt"/>
              <a:buAutoNum type="arabicPeriod"/>
            </a:pPr>
            <a:r>
              <a:rPr lang="id-ID" dirty="0" smtClean="0"/>
              <a:t>Menciptakan kondisi tanah agar sesuai untuk pertumbuhan tanaman</a:t>
            </a:r>
          </a:p>
          <a:p>
            <a:pPr marL="457200" lvl="1" indent="0">
              <a:buNone/>
            </a:pPr>
            <a:r>
              <a:rPr lang="id-ID" dirty="0" smtClean="0"/>
              <a:t>- Mengolah BO dan memperbaiki kehidupan MO tanah</a:t>
            </a:r>
            <a:endParaRPr lang="id-ID" dirty="0"/>
          </a:p>
          <a:p>
            <a:pPr>
              <a:buFont typeface="+mj-lt"/>
              <a:buAutoNum type="arabicPeriod"/>
            </a:pPr>
            <a:r>
              <a:rPr lang="id-ID" dirty="0" smtClean="0"/>
              <a:t>Optimalisasi ketersediaan hara dan menyeimbangkan aliran hara</a:t>
            </a:r>
          </a:p>
          <a:p>
            <a:pPr marL="457200" lvl="1" indent="0">
              <a:buNone/>
            </a:pPr>
            <a:r>
              <a:rPr lang="id-ID" dirty="0" smtClean="0"/>
              <a:t>- Fiksasi N, pemompaan hara, daur ulang dan pupuk lengkap</a:t>
            </a:r>
            <a:endParaRPr lang="id-ID" dirty="0"/>
          </a:p>
          <a:p>
            <a:pPr>
              <a:buFont typeface="+mj-lt"/>
              <a:buAutoNum type="arabicPeriod"/>
            </a:pPr>
            <a:r>
              <a:rPr lang="id-ID" dirty="0" smtClean="0"/>
              <a:t>Opt pemanfaatan radiasi MT dan udara mll pengelolaan iklim mikto, pengawetan air dan pengendalian erosi</a:t>
            </a:r>
          </a:p>
          <a:p>
            <a:pPr>
              <a:buFont typeface="+mj-lt"/>
              <a:buAutoNum type="arabicPeriod"/>
            </a:pPr>
            <a:r>
              <a:rPr lang="id-ID" dirty="0" smtClean="0"/>
              <a:t>Menekan kerugian seminal mungkin akibat serangan HP (PHTP)</a:t>
            </a:r>
          </a:p>
          <a:p>
            <a:pPr>
              <a:buFont typeface="+mj-lt"/>
              <a:buAutoNum type="arabicPeriod"/>
            </a:pPr>
            <a:r>
              <a:rPr lang="id-ID" dirty="0" smtClean="0"/>
              <a:t>Penerapan sistem pertanian terpadu dgn tingkat keragaman hayati fungsional tinggi, dalam mengeksploitasi komplementasi dan sinergi SDG dan sumber daya lainnya</a:t>
            </a:r>
            <a:endParaRPr lang="id-ID" dirty="0"/>
          </a:p>
        </p:txBody>
      </p:sp>
    </p:spTree>
    <p:extLst>
      <p:ext uri="{BB962C8B-B14F-4D97-AF65-F5344CB8AC3E}">
        <p14:creationId xmlns:p14="http://schemas.microsoft.com/office/powerpoint/2010/main" val="11501144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709684"/>
            <a:ext cx="6347714" cy="5331679"/>
          </a:xfrm>
        </p:spPr>
        <p:txBody>
          <a:bodyPr/>
          <a:lstStyle/>
          <a:p>
            <a:r>
              <a:rPr lang="id-ID" dirty="0" smtClean="0"/>
              <a:t>Prinsip dasar ini dapat diterapkan dalam bentuk teknis dan strategis</a:t>
            </a:r>
          </a:p>
          <a:p>
            <a:r>
              <a:rPr lang="id-ID" dirty="0" smtClean="0"/>
              <a:t>Setiap teknis dan strategis memiliki pengaruh berbeda dalam produktivitas, keamanan, keberlanjutan, tgt pada peluang dan keterbatasan setempat</a:t>
            </a:r>
          </a:p>
          <a:p>
            <a:r>
              <a:rPr lang="id-ID" dirty="0" smtClean="0"/>
              <a:t>Hambatan yang sering dihadapi adalah keterbatasan sumber daya dan ketidaksempurnaan pasar</a:t>
            </a:r>
          </a:p>
          <a:p>
            <a:r>
              <a:rPr lang="id-ID" dirty="0" smtClean="0"/>
              <a:t>Contoh penggunaan lahan </a:t>
            </a:r>
            <a:r>
              <a:rPr lang="id-ID" i="1" dirty="0" smtClean="0"/>
              <a:t>indigenous</a:t>
            </a:r>
            <a:r>
              <a:rPr lang="id-ID" dirty="0" smtClean="0"/>
              <a:t> yang menerapkan prinsip tersebut adalah pekarangan, AF, sistem ladang berpindah, dsb</a:t>
            </a:r>
          </a:p>
          <a:p>
            <a:pPr lvl="1"/>
            <a:r>
              <a:rPr lang="id-ID" dirty="0" smtClean="0"/>
              <a:t>Kegiatan pengelolaan kesuburan tanah, pengendalian HP, pemberantasan gulma, pengelolaan SDG, pengelolaan iklim mikro, klasifikasi tanah dan penggunaan lahan</a:t>
            </a:r>
            <a:endParaRPr lang="id-ID" dirty="0"/>
          </a:p>
        </p:txBody>
      </p:sp>
    </p:spTree>
    <p:extLst>
      <p:ext uri="{BB962C8B-B14F-4D97-AF65-F5344CB8AC3E}">
        <p14:creationId xmlns:p14="http://schemas.microsoft.com/office/powerpoint/2010/main" val="17535607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Pendekatan dalam pengembangan AF</a:t>
            </a:r>
            <a:endParaRPr lang="id-ID" dirty="0"/>
          </a:p>
        </p:txBody>
      </p:sp>
      <p:sp>
        <p:nvSpPr>
          <p:cNvPr id="3" name="Content Placeholder 2"/>
          <p:cNvSpPr>
            <a:spLocks noGrp="1"/>
          </p:cNvSpPr>
          <p:nvPr>
            <p:ph idx="1"/>
          </p:nvPr>
        </p:nvSpPr>
        <p:spPr/>
        <p:txBody>
          <a:bodyPr/>
          <a:lstStyle/>
          <a:p>
            <a:r>
              <a:rPr lang="id-ID" dirty="0" smtClean="0"/>
              <a:t>Berdasarkan partisipasi aktif petani ahli setempat dalam aktivitas pembangunan</a:t>
            </a:r>
          </a:p>
          <a:p>
            <a:r>
              <a:rPr lang="id-ID" dirty="0" smtClean="0"/>
              <a:t>Interaksi dengan masy lokal untuk mendeskripsikan praktek dan hambatan yang ada</a:t>
            </a:r>
          </a:p>
          <a:p>
            <a:r>
              <a:rPr lang="id-ID" dirty="0" smtClean="0"/>
              <a:t>Interaksi dengan masy lokal untuk meneliti apa yang terdapat dalam pengetahuan lokal yang berhubungan dengan fungsi ekologi sistem AF</a:t>
            </a:r>
            <a:endParaRPr lang="id-ID" dirty="0"/>
          </a:p>
        </p:txBody>
      </p:sp>
    </p:spTree>
    <p:extLst>
      <p:ext uri="{BB962C8B-B14F-4D97-AF65-F5344CB8AC3E}">
        <p14:creationId xmlns:p14="http://schemas.microsoft.com/office/powerpoint/2010/main" val="29840777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Terancamnya pengetahuan </a:t>
            </a:r>
            <a:r>
              <a:rPr lang="id-ID" i="1" dirty="0" smtClean="0"/>
              <a:t>indigenous</a:t>
            </a:r>
            <a:r>
              <a:rPr lang="id-ID" dirty="0" smtClean="0"/>
              <a:t> dan pengetahuan lokal</a:t>
            </a:r>
            <a:endParaRPr lang="id-ID" dirty="0"/>
          </a:p>
        </p:txBody>
      </p:sp>
      <p:sp>
        <p:nvSpPr>
          <p:cNvPr id="3" name="Content Placeholder 2"/>
          <p:cNvSpPr>
            <a:spLocks noGrp="1"/>
          </p:cNvSpPr>
          <p:nvPr>
            <p:ph idx="1"/>
          </p:nvPr>
        </p:nvSpPr>
        <p:spPr/>
        <p:txBody>
          <a:bodyPr/>
          <a:lstStyle/>
          <a:p>
            <a:r>
              <a:rPr lang="id-ID" dirty="0" smtClean="0"/>
              <a:t>Pengaruh globalisasi</a:t>
            </a:r>
          </a:p>
          <a:p>
            <a:pPr lvl="1"/>
            <a:r>
              <a:rPr lang="id-ID" dirty="0" smtClean="0"/>
              <a:t>Penetrasi pasar nasional &amp; internasional serta pemaksaan sistem pendidikan dan agama dan pengaruh kuat dari berbagai proses pembangunan akan mengarah pada budaya dunia yang semakin homogen (Grenier, 1998)</a:t>
            </a:r>
            <a:endParaRPr lang="id-ID" dirty="0"/>
          </a:p>
          <a:p>
            <a:r>
              <a:rPr lang="id-ID" dirty="0" smtClean="0"/>
              <a:t>Adanya perubahan lingkungan, sosial, eko &amp; pol yang cepat di berbagai daerah yang dihuni masy </a:t>
            </a:r>
            <a:r>
              <a:rPr lang="id-ID" i="1" dirty="0" smtClean="0"/>
              <a:t>indigenous</a:t>
            </a:r>
            <a:r>
              <a:rPr lang="id-ID" dirty="0" smtClean="0"/>
              <a:t> akan membahayakan pengetahuan </a:t>
            </a:r>
            <a:r>
              <a:rPr lang="id-ID" i="1" dirty="0"/>
              <a:t>indigenous</a:t>
            </a:r>
            <a:endParaRPr lang="id-ID" dirty="0"/>
          </a:p>
        </p:txBody>
      </p:sp>
    </p:spTree>
    <p:extLst>
      <p:ext uri="{BB962C8B-B14F-4D97-AF65-F5344CB8AC3E}">
        <p14:creationId xmlns:p14="http://schemas.microsoft.com/office/powerpoint/2010/main" val="3108491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Pelestarian pengetahuan </a:t>
            </a:r>
            <a:r>
              <a:rPr lang="id-ID" i="1" dirty="0"/>
              <a:t>indigenous</a:t>
            </a:r>
            <a:endParaRPr lang="id-ID" dirty="0"/>
          </a:p>
        </p:txBody>
      </p:sp>
      <p:sp>
        <p:nvSpPr>
          <p:cNvPr id="3" name="Content Placeholder 2"/>
          <p:cNvSpPr>
            <a:spLocks noGrp="1"/>
          </p:cNvSpPr>
          <p:nvPr>
            <p:ph idx="1"/>
          </p:nvPr>
        </p:nvSpPr>
        <p:spPr/>
        <p:txBody>
          <a:bodyPr/>
          <a:lstStyle/>
          <a:p>
            <a:r>
              <a:rPr lang="id-ID" dirty="0" smtClean="0"/>
              <a:t>Rekam dan gunakan pengetahuan </a:t>
            </a:r>
            <a:endParaRPr lang="id-ID" i="1" dirty="0" smtClean="0"/>
          </a:p>
          <a:p>
            <a:r>
              <a:rPr lang="id-ID" dirty="0" smtClean="0"/>
              <a:t>Bangkitkan kepedulian masy tentang nilai pengetahuan </a:t>
            </a:r>
            <a:r>
              <a:rPr lang="id-ID" i="1" dirty="0" smtClean="0"/>
              <a:t>indigenous</a:t>
            </a:r>
          </a:p>
          <a:p>
            <a:r>
              <a:rPr lang="id-ID" dirty="0" smtClean="0"/>
              <a:t>Bantu masy untuk merekam dan mendokumentasikan praktek lokal mereka</a:t>
            </a:r>
          </a:p>
          <a:p>
            <a:r>
              <a:rPr lang="id-ID" dirty="0" smtClean="0"/>
              <a:t>Buat pengetahuan </a:t>
            </a:r>
            <a:r>
              <a:rPr lang="id-ID" i="1" dirty="0" smtClean="0"/>
              <a:t>indigenous </a:t>
            </a:r>
            <a:r>
              <a:rPr lang="id-ID" dirty="0" smtClean="0"/>
              <a:t>mudah diakses</a:t>
            </a:r>
          </a:p>
          <a:p>
            <a:r>
              <a:rPr lang="id-ID" dirty="0" smtClean="0"/>
              <a:t>Perhatikan hak cipta intelektual</a:t>
            </a:r>
            <a:endParaRPr lang="id-ID" dirty="0"/>
          </a:p>
        </p:txBody>
      </p:sp>
    </p:spTree>
    <p:extLst>
      <p:ext uri="{BB962C8B-B14F-4D97-AF65-F5344CB8AC3E}">
        <p14:creationId xmlns:p14="http://schemas.microsoft.com/office/powerpoint/2010/main" val="37596198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Contoh kasus</a:t>
            </a:r>
            <a:br>
              <a:rPr lang="id-ID" dirty="0" smtClean="0"/>
            </a:br>
            <a:r>
              <a:rPr lang="id-ID" sz="2700" dirty="0" smtClean="0"/>
              <a:t>“Penyiangan gulma mengundang serangan babi hutan pada kebun karet rakyat”</a:t>
            </a:r>
            <a:endParaRPr lang="id-ID" sz="2700" dirty="0"/>
          </a:p>
        </p:txBody>
      </p:sp>
      <p:sp>
        <p:nvSpPr>
          <p:cNvPr id="3" name="Content Placeholder 2"/>
          <p:cNvSpPr>
            <a:spLocks noGrp="1"/>
          </p:cNvSpPr>
          <p:nvPr>
            <p:ph idx="1"/>
          </p:nvPr>
        </p:nvSpPr>
        <p:spPr/>
        <p:txBody>
          <a:bodyPr>
            <a:normAutofit lnSpcReduction="10000"/>
          </a:bodyPr>
          <a:lstStyle/>
          <a:p>
            <a:r>
              <a:rPr lang="id-ID" dirty="0" smtClean="0"/>
              <a:t>Pemahaman ilmiah ttg faktor ekologi sistem sisipan dan proses yang menyertainya dalam AF berbasis karet masih sangat kurang</a:t>
            </a:r>
          </a:p>
          <a:p>
            <a:r>
              <a:rPr lang="id-ID" dirty="0" smtClean="0"/>
              <a:t>Studi di Jambi (pemahaman petani dan persepsinya thp berbagai faktor ekologi yang berpengaruh di dalam sistem kebun karet rakyat) menemukan bahwa:</a:t>
            </a:r>
          </a:p>
          <a:p>
            <a:pPr lvl="1"/>
            <a:r>
              <a:rPr lang="id-ID" dirty="0" smtClean="0"/>
              <a:t>Petani telah memahami peranan penting celah yang terbentuk di antara pepohonan (tajuk dan permukaan tanah)</a:t>
            </a:r>
          </a:p>
          <a:p>
            <a:pPr lvl="1"/>
            <a:r>
              <a:rPr lang="id-ID" dirty="0" smtClean="0"/>
              <a:t>Lebar celah min 6-8m, terkadang petani juga melakukan tebang pilih.</a:t>
            </a:r>
          </a:p>
          <a:p>
            <a:pPr lvl="1"/>
            <a:r>
              <a:rPr lang="id-ID" dirty="0" smtClean="0"/>
              <a:t>Penyiangan ringan untuk mengurangi pertumbuhan gulma tanpa mengganggu asupan cahaya dan ruang bagi anakan</a:t>
            </a:r>
            <a:endParaRPr lang="id-ID" dirty="0"/>
          </a:p>
        </p:txBody>
      </p:sp>
    </p:spTree>
    <p:extLst>
      <p:ext uri="{BB962C8B-B14F-4D97-AF65-F5344CB8AC3E}">
        <p14:creationId xmlns:p14="http://schemas.microsoft.com/office/powerpoint/2010/main" val="2226542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p:cNvPicPr>
            <a:picLocks noChangeAspect="1"/>
          </p:cNvPicPr>
          <p:nvPr/>
        </p:nvPicPr>
        <p:blipFill>
          <a:blip r:embed="rId2"/>
          <a:stretch>
            <a:fillRect/>
          </a:stretch>
        </p:blipFill>
        <p:spPr>
          <a:xfrm>
            <a:off x="365189" y="500418"/>
            <a:ext cx="8167961" cy="5703599"/>
          </a:xfrm>
          <a:prstGeom prst="rect">
            <a:avLst/>
          </a:prstGeom>
        </p:spPr>
      </p:pic>
      <p:sp>
        <p:nvSpPr>
          <p:cNvPr id="5" name="Rectangle 4"/>
          <p:cNvSpPr/>
          <p:nvPr/>
        </p:nvSpPr>
        <p:spPr>
          <a:xfrm>
            <a:off x="6441743" y="-1"/>
            <a:ext cx="2702257" cy="1746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id-ID" dirty="0" smtClean="0">
                <a:solidFill>
                  <a:srgbClr val="C00000"/>
                </a:solidFill>
              </a:rPr>
              <a:t>Alur skematis pengetahuan petani ttg gulma, penyiangan dan pertumbuhan bibit karet dalam sistem sisipan </a:t>
            </a:r>
            <a:endParaRPr lang="id-ID" dirty="0">
              <a:solidFill>
                <a:srgbClr val="C00000"/>
              </a:solidFill>
            </a:endParaRPr>
          </a:p>
        </p:txBody>
      </p:sp>
    </p:spTree>
    <p:extLst>
      <p:ext uri="{BB962C8B-B14F-4D97-AF65-F5344CB8AC3E}">
        <p14:creationId xmlns:p14="http://schemas.microsoft.com/office/powerpoint/2010/main" val="5346313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475014"/>
            <a:ext cx="6347714" cy="5566350"/>
          </a:xfrm>
        </p:spPr>
        <p:txBody>
          <a:bodyPr/>
          <a:lstStyle/>
          <a:p>
            <a:r>
              <a:rPr lang="id-ID" dirty="0" smtClean="0"/>
              <a:t>Kematian anakan pohon pada AF berbasis karet di Jambi ini terutama disebabkan oleh adanya serangan hama babi hutan</a:t>
            </a:r>
          </a:p>
          <a:p>
            <a:r>
              <a:rPr lang="id-ID" dirty="0" smtClean="0"/>
              <a:t>Serangan babi meningkat pada usaha penyiangan</a:t>
            </a:r>
          </a:p>
          <a:p>
            <a:r>
              <a:rPr lang="id-ID" dirty="0" smtClean="0"/>
              <a:t>Anakan yang tumbuh pada lantai kebun yang disiangi akan mudah dirusak karena lebih terjangkau</a:t>
            </a:r>
          </a:p>
          <a:p>
            <a:r>
              <a:rPr lang="id-ID" dirty="0" smtClean="0"/>
              <a:t>Sedangkan pada sistem tebas bakasr, gulma justru menjadi tempat persembunyian hama babi</a:t>
            </a:r>
          </a:p>
          <a:p>
            <a:r>
              <a:rPr lang="id-ID" dirty="0" smtClean="0"/>
              <a:t>Dalam sistem sisipan, petani menyiangi gulma di sekitar anakan pohon, tetapi membiarkan serasah gulma sehingga dapat melindungi anakan </a:t>
            </a:r>
          </a:p>
          <a:p>
            <a:pPr lvl="1"/>
            <a:r>
              <a:rPr lang="id-ID" dirty="0" smtClean="0"/>
              <a:t>Serasah gulam merupakan sumber hara dan pengatur kelembaban bagi tanaman</a:t>
            </a:r>
          </a:p>
          <a:p>
            <a:pPr lvl="1"/>
            <a:r>
              <a:rPr lang="id-ID" dirty="0" smtClean="0"/>
              <a:t>(Joshi et al., 2001)</a:t>
            </a:r>
            <a:endParaRPr lang="id-ID" dirty="0"/>
          </a:p>
        </p:txBody>
      </p:sp>
    </p:spTree>
    <p:extLst>
      <p:ext uri="{BB962C8B-B14F-4D97-AF65-F5344CB8AC3E}">
        <p14:creationId xmlns:p14="http://schemas.microsoft.com/office/powerpoint/2010/main" val="2643714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Tugas Kelompok</a:t>
            </a:r>
            <a:endParaRPr lang="id-ID" dirty="0"/>
          </a:p>
        </p:txBody>
      </p:sp>
      <p:sp>
        <p:nvSpPr>
          <p:cNvPr id="3" name="Content Placeholder 2"/>
          <p:cNvSpPr>
            <a:spLocks noGrp="1"/>
          </p:cNvSpPr>
          <p:nvPr>
            <p:ph idx="1"/>
          </p:nvPr>
        </p:nvSpPr>
        <p:spPr/>
        <p:txBody>
          <a:bodyPr/>
          <a:lstStyle/>
          <a:p>
            <a:r>
              <a:rPr lang="id-ID" dirty="0" smtClean="0"/>
              <a:t>Bagaimana kearifan lokal di tempat anda dalam pengembangan berbagai bentuk agroforestri</a:t>
            </a:r>
          </a:p>
          <a:p>
            <a:pPr lvl="1"/>
            <a:r>
              <a:rPr lang="id-ID" dirty="0" smtClean="0"/>
              <a:t>Presentasikan dalam waktu 10-15 menit (setiap anggota wajib mempresentasikan hasil kerja kelompok)</a:t>
            </a:r>
          </a:p>
          <a:p>
            <a:pPr lvl="1"/>
            <a:r>
              <a:rPr lang="id-ID" dirty="0" smtClean="0"/>
              <a:t>Sesi pertanyaan 10 menit (satu pertanyaan dari setiap kelompok)</a:t>
            </a:r>
            <a:endParaRPr lang="id-ID" dirty="0"/>
          </a:p>
        </p:txBody>
      </p:sp>
    </p:spTree>
    <p:extLst>
      <p:ext uri="{BB962C8B-B14F-4D97-AF65-F5344CB8AC3E}">
        <p14:creationId xmlns:p14="http://schemas.microsoft.com/office/powerpoint/2010/main" val="25599060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Referensi </a:t>
            </a:r>
            <a:endParaRPr lang="id-ID" dirty="0"/>
          </a:p>
        </p:txBody>
      </p:sp>
      <p:sp>
        <p:nvSpPr>
          <p:cNvPr id="3" name="Content Placeholder 2"/>
          <p:cNvSpPr>
            <a:spLocks noGrp="1"/>
          </p:cNvSpPr>
          <p:nvPr>
            <p:ph idx="1"/>
          </p:nvPr>
        </p:nvSpPr>
        <p:spPr/>
        <p:txBody>
          <a:bodyPr/>
          <a:lstStyle/>
          <a:p>
            <a:r>
              <a:rPr lang="id-ID" dirty="0" smtClean="0"/>
              <a:t>Sunaryo dan Joshi L. 2003. Peranan pengetahuan ekologi lokal dalam sistem AF. World Agroforestry Center (ICRAF) Southeast Asia.</a:t>
            </a:r>
            <a:endParaRPr lang="id-ID" dirty="0"/>
          </a:p>
        </p:txBody>
      </p:sp>
    </p:spTree>
    <p:extLst>
      <p:ext uri="{BB962C8B-B14F-4D97-AF65-F5344CB8AC3E}">
        <p14:creationId xmlns:p14="http://schemas.microsoft.com/office/powerpoint/2010/main" val="1424423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Kenapa ditolak petani?</a:t>
            </a:r>
            <a:endParaRPr lang="id-ID" dirty="0"/>
          </a:p>
        </p:txBody>
      </p:sp>
      <p:sp>
        <p:nvSpPr>
          <p:cNvPr id="3" name="Content Placeholder 2"/>
          <p:cNvSpPr>
            <a:spLocks noGrp="1"/>
          </p:cNvSpPr>
          <p:nvPr>
            <p:ph idx="1"/>
          </p:nvPr>
        </p:nvSpPr>
        <p:spPr>
          <a:xfrm>
            <a:off x="609599" y="2160590"/>
            <a:ext cx="6800194" cy="4161382"/>
          </a:xfrm>
        </p:spPr>
        <p:txBody>
          <a:bodyPr>
            <a:normAutofit fontScale="92500" lnSpcReduction="10000"/>
          </a:bodyPr>
          <a:lstStyle/>
          <a:p>
            <a:pPr marL="0" indent="0">
              <a:buNone/>
            </a:pPr>
            <a:r>
              <a:rPr lang="id-ID" dirty="0" smtClean="0"/>
              <a:t>(Fujisaka, 1993 dan Pretty, 1995)</a:t>
            </a:r>
          </a:p>
          <a:p>
            <a:r>
              <a:rPr lang="id-ID" dirty="0" smtClean="0"/>
              <a:t>Teknologi seringkali tidak menjawab masalah yang dihadapi petani sasaran</a:t>
            </a:r>
          </a:p>
          <a:p>
            <a:r>
              <a:rPr lang="id-ID" dirty="0" smtClean="0"/>
              <a:t>Sulit diterapkan dan mungkin tidak lebih baik dari tek lokal yang ada</a:t>
            </a:r>
          </a:p>
          <a:p>
            <a:r>
              <a:rPr lang="id-ID" dirty="0" smtClean="0"/>
              <a:t>Menciptakan masalah baru karena kurang sesuai dengan kondisi sosial eko budaya setempat</a:t>
            </a:r>
          </a:p>
          <a:p>
            <a:r>
              <a:rPr lang="id-ID" dirty="0" smtClean="0"/>
              <a:t>Butuh biaya tinggi sementara hasil sedikit</a:t>
            </a:r>
          </a:p>
          <a:p>
            <a:r>
              <a:rPr lang="id-ID" dirty="0" smtClean="0"/>
              <a:t>Sistem dan strategi penyuluhan yang masih lemah sehingga tidak mampu menyampaikan pesan dengan tepat</a:t>
            </a:r>
          </a:p>
          <a:p>
            <a:r>
              <a:rPr lang="id-ID" dirty="0" smtClean="0"/>
              <a:t>Ketidak pedulian petani terhadap tawaran tek baru akibat pengalaman masa lalu</a:t>
            </a:r>
          </a:p>
          <a:p>
            <a:r>
              <a:rPr lang="id-ID" dirty="0" smtClean="0"/>
              <a:t>Ketidak pastian dalam penguasaan sumber daya (lahan, dsb)</a:t>
            </a:r>
            <a:endParaRPr lang="id-ID" dirty="0"/>
          </a:p>
        </p:txBody>
      </p:sp>
    </p:spTree>
    <p:extLst>
      <p:ext uri="{BB962C8B-B14F-4D97-AF65-F5344CB8AC3E}">
        <p14:creationId xmlns:p14="http://schemas.microsoft.com/office/powerpoint/2010/main" val="1115972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Inovasi teknologi harusnya bersifat....</a:t>
            </a:r>
            <a:endParaRPr lang="id-ID" dirty="0"/>
          </a:p>
        </p:txBody>
      </p:sp>
      <p:sp>
        <p:nvSpPr>
          <p:cNvPr id="3" name="Content Placeholder 2"/>
          <p:cNvSpPr>
            <a:spLocks noGrp="1"/>
          </p:cNvSpPr>
          <p:nvPr>
            <p:ph idx="1"/>
          </p:nvPr>
        </p:nvSpPr>
        <p:spPr/>
        <p:txBody>
          <a:bodyPr/>
          <a:lstStyle/>
          <a:p>
            <a:r>
              <a:rPr lang="id-ID" dirty="0" smtClean="0"/>
              <a:t>Keuntungan relatif yang didapat</a:t>
            </a:r>
          </a:p>
          <a:p>
            <a:r>
              <a:rPr lang="id-ID" dirty="0" smtClean="0"/>
              <a:t>Kesesuaian dengan budaya setempat</a:t>
            </a:r>
          </a:p>
          <a:p>
            <a:r>
              <a:rPr lang="id-ID" dirty="0" smtClean="0"/>
              <a:t>Kesederhanaan teknis</a:t>
            </a:r>
          </a:p>
          <a:p>
            <a:r>
              <a:rPr lang="id-ID" dirty="0" smtClean="0"/>
              <a:t>Kemudahan dalam uji coba </a:t>
            </a:r>
          </a:p>
          <a:p>
            <a:r>
              <a:rPr lang="id-ID" dirty="0" smtClean="0"/>
              <a:t>Bukti nyata, adanya keuntungan dari adopsi tersebut</a:t>
            </a:r>
            <a:endParaRPr lang="id-ID" dirty="0"/>
          </a:p>
        </p:txBody>
      </p:sp>
    </p:spTree>
    <p:extLst>
      <p:ext uri="{BB962C8B-B14F-4D97-AF65-F5344CB8AC3E}">
        <p14:creationId xmlns:p14="http://schemas.microsoft.com/office/powerpoint/2010/main" val="2201253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Inovasi oleh petani</a:t>
            </a:r>
            <a:endParaRPr lang="id-ID" dirty="0"/>
          </a:p>
        </p:txBody>
      </p:sp>
      <p:sp>
        <p:nvSpPr>
          <p:cNvPr id="3" name="Content Placeholder 2"/>
          <p:cNvSpPr>
            <a:spLocks noGrp="1"/>
          </p:cNvSpPr>
          <p:nvPr>
            <p:ph idx="1"/>
          </p:nvPr>
        </p:nvSpPr>
        <p:spPr/>
        <p:txBody>
          <a:bodyPr/>
          <a:lstStyle/>
          <a:p>
            <a:r>
              <a:rPr lang="id-ID" dirty="0" smtClean="0"/>
              <a:t>Adopsi dan modifikasi sebagian dari paket teknologi yang ditawarkan</a:t>
            </a:r>
          </a:p>
          <a:p>
            <a:pPr lvl="1"/>
            <a:r>
              <a:rPr lang="id-ID" dirty="0" smtClean="0"/>
              <a:t>Anjuran terhadap penelitian dan pendekatan pembangunan alternatif untuk memperkuat kemampuan uji coba petani</a:t>
            </a:r>
            <a:endParaRPr lang="id-ID" dirty="0"/>
          </a:p>
          <a:p>
            <a:r>
              <a:rPr lang="id-ID" dirty="0" smtClean="0"/>
              <a:t>Metode ini mempunyai tingkat keberhasilan yang lebih tinggi daripada memberikan rekomendasi dalam bentuk satuan paket teknologi</a:t>
            </a:r>
            <a:endParaRPr lang="id-ID" dirty="0"/>
          </a:p>
        </p:txBody>
      </p:sp>
    </p:spTree>
    <p:extLst>
      <p:ext uri="{BB962C8B-B14F-4D97-AF65-F5344CB8AC3E}">
        <p14:creationId xmlns:p14="http://schemas.microsoft.com/office/powerpoint/2010/main" val="2182484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Pengetahuan lokal..?</a:t>
            </a:r>
            <a:endParaRPr lang="id-ID" dirty="0"/>
          </a:p>
        </p:txBody>
      </p:sp>
      <p:sp>
        <p:nvSpPr>
          <p:cNvPr id="3" name="Content Placeholder 2"/>
          <p:cNvSpPr>
            <a:spLocks noGrp="1"/>
          </p:cNvSpPr>
          <p:nvPr>
            <p:ph idx="1"/>
          </p:nvPr>
        </p:nvSpPr>
        <p:spPr/>
        <p:txBody>
          <a:bodyPr>
            <a:normAutofit lnSpcReduction="10000"/>
          </a:bodyPr>
          <a:lstStyle/>
          <a:p>
            <a:r>
              <a:rPr lang="id-ID" dirty="0" smtClean="0"/>
              <a:t>Pengetahuan adalah kapasitas manusia untuk memahami dan menginterpretasikan hasil pengamatan dan pengalaman sehingga bisa digunakan untuk meramalkan ataupun sebagai dasar pertimbangan dalam pengambilan keputusan</a:t>
            </a:r>
          </a:p>
          <a:p>
            <a:r>
              <a:rPr lang="id-ID" dirty="0" smtClean="0"/>
              <a:t>Keluaran dari proses pembelajaran, penjelasan berdasarkan persepsi</a:t>
            </a:r>
          </a:p>
          <a:p>
            <a:r>
              <a:rPr lang="id-ID" dirty="0" smtClean="0"/>
              <a:t>Namun bukanlah kebenaran mutlak</a:t>
            </a:r>
          </a:p>
          <a:p>
            <a:r>
              <a:rPr lang="id-ID" dirty="0" smtClean="0"/>
              <a:t>Kondisi dan hambatan karena adanya norma budaya atau kewajiban dapat mempengaruhi arah keputusan yang diambil</a:t>
            </a:r>
          </a:p>
          <a:p>
            <a:r>
              <a:rPr lang="id-ID" dirty="0" smtClean="0"/>
              <a:t>Sistem pengetahuan bersifat dinamis (dipengaruhi oleh sumber pengetahuan lain, tv, radio, dsb)</a:t>
            </a:r>
            <a:endParaRPr lang="id-ID" dirty="0"/>
          </a:p>
        </p:txBody>
      </p:sp>
    </p:spTree>
    <p:extLst>
      <p:ext uri="{BB962C8B-B14F-4D97-AF65-F5344CB8AC3E}">
        <p14:creationId xmlns:p14="http://schemas.microsoft.com/office/powerpoint/2010/main" val="3574231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Pengetahuan </a:t>
            </a:r>
            <a:r>
              <a:rPr lang="id-ID" i="1" dirty="0" smtClean="0"/>
              <a:t>indigenous..</a:t>
            </a:r>
            <a:r>
              <a:rPr lang="id-ID" dirty="0" smtClean="0"/>
              <a:t>?</a:t>
            </a:r>
            <a:endParaRPr lang="id-ID" dirty="0"/>
          </a:p>
        </p:txBody>
      </p:sp>
      <p:sp>
        <p:nvSpPr>
          <p:cNvPr id="3" name="Content Placeholder 2"/>
          <p:cNvSpPr>
            <a:spLocks noGrp="1"/>
          </p:cNvSpPr>
          <p:nvPr>
            <p:ph idx="1"/>
          </p:nvPr>
        </p:nvSpPr>
        <p:spPr/>
        <p:txBody>
          <a:bodyPr/>
          <a:lstStyle/>
          <a:p>
            <a:r>
              <a:rPr lang="id-ID" dirty="0" smtClean="0"/>
              <a:t>Adalah sebagai pengetahuan yang digunakan oleh masyarakat lokal untuk bertahan hidup dalam suatu lingkungan yang khusus (Warren, 1991)</a:t>
            </a:r>
          </a:p>
          <a:p>
            <a:r>
              <a:rPr lang="id-ID" dirty="0" smtClean="0"/>
              <a:t>Adalah sekumpulan pengetahuan yang diciptakan oleh sekelompok masyarakat dari generasi ke generasi yang hidup menyatu dan selaras dengan alam</a:t>
            </a:r>
          </a:p>
          <a:p>
            <a:r>
              <a:rPr lang="id-ID" dirty="0" smtClean="0"/>
              <a:t>Berkembang dalam lingkup lokal, menyesuaikan dengan kondisi dan kebutuhan masyarakat</a:t>
            </a:r>
          </a:p>
          <a:p>
            <a:r>
              <a:rPr lang="id-ID" dirty="0" smtClean="0"/>
              <a:t>Hasil kreativitas dan uji coba secara terus-menerus dgn melibatkan inovasi internal dan pengaruh eksternal</a:t>
            </a:r>
            <a:endParaRPr lang="id-ID" dirty="0"/>
          </a:p>
        </p:txBody>
      </p:sp>
    </p:spTree>
    <p:extLst>
      <p:ext uri="{BB962C8B-B14F-4D97-AF65-F5344CB8AC3E}">
        <p14:creationId xmlns:p14="http://schemas.microsoft.com/office/powerpoint/2010/main" val="1758743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2033516"/>
            <a:ext cx="6347714" cy="4212564"/>
          </a:xfrm>
        </p:spPr>
        <p:txBody>
          <a:bodyPr/>
          <a:lstStyle/>
          <a:p>
            <a:r>
              <a:rPr lang="id-ID" dirty="0" smtClean="0"/>
              <a:t>Penyebaran dari mulut ke mulut ataupun pendidikan informal dan sejenisnya</a:t>
            </a:r>
          </a:p>
          <a:p>
            <a:r>
              <a:rPr lang="id-ID" dirty="0" smtClean="0"/>
              <a:t>Pengetahuan yang tidak relevan dengan perubahan keadaaan dan kebutuhan akan hilang</a:t>
            </a:r>
          </a:p>
          <a:p>
            <a:r>
              <a:rPr lang="id-ID" dirty="0" smtClean="0"/>
              <a:t>Kapasitas petani dalam mengelola perubahan juga bagian dari pengetahuan </a:t>
            </a:r>
            <a:r>
              <a:rPr lang="id-ID" i="1" dirty="0" smtClean="0"/>
              <a:t>indigenous</a:t>
            </a:r>
            <a:endParaRPr lang="id-ID" dirty="0" smtClean="0"/>
          </a:p>
          <a:p>
            <a:r>
              <a:rPr lang="id-ID" dirty="0" smtClean="0"/>
              <a:t>Pengetahuan </a:t>
            </a:r>
            <a:r>
              <a:rPr lang="id-ID" i="1" dirty="0" smtClean="0"/>
              <a:t>indigenous</a:t>
            </a:r>
            <a:r>
              <a:rPr lang="id-ID" dirty="0" smtClean="0"/>
              <a:t> dapat dilihat sebagai sebuah akumulasi pengalaman kolektif dari generasi ke generasi yang dinamis dan selalu berubah terus-menerus</a:t>
            </a:r>
            <a:endParaRPr lang="id-ID" dirty="0"/>
          </a:p>
        </p:txBody>
      </p:sp>
      <p:sp>
        <p:nvSpPr>
          <p:cNvPr id="4" name="Title 1"/>
          <p:cNvSpPr>
            <a:spLocks noGrp="1"/>
          </p:cNvSpPr>
          <p:nvPr>
            <p:ph type="title"/>
          </p:nvPr>
        </p:nvSpPr>
        <p:spPr>
          <a:xfrm>
            <a:off x="609599" y="609600"/>
            <a:ext cx="6347713" cy="1320800"/>
          </a:xfrm>
        </p:spPr>
        <p:txBody>
          <a:bodyPr/>
          <a:lstStyle/>
          <a:p>
            <a:r>
              <a:rPr lang="id-ID" dirty="0" smtClean="0"/>
              <a:t>Pengetahuan </a:t>
            </a:r>
            <a:r>
              <a:rPr lang="id-ID" i="1" dirty="0" smtClean="0"/>
              <a:t>indigenous..</a:t>
            </a:r>
            <a:r>
              <a:rPr lang="id-ID" dirty="0" smtClean="0"/>
              <a:t>?</a:t>
            </a:r>
            <a:endParaRPr lang="id-ID" dirty="0"/>
          </a:p>
        </p:txBody>
      </p:sp>
    </p:spTree>
    <p:extLst>
      <p:ext uri="{BB962C8B-B14F-4D97-AF65-F5344CB8AC3E}">
        <p14:creationId xmlns:p14="http://schemas.microsoft.com/office/powerpoint/2010/main" val="68902994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321</TotalTime>
  <Words>2580</Words>
  <Application>Microsoft Office PowerPoint</Application>
  <PresentationFormat>On-screen Show (4:3)</PresentationFormat>
  <Paragraphs>212</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Trebuchet MS</vt:lpstr>
      <vt:lpstr>Wingdings 3</vt:lpstr>
      <vt:lpstr>Facet</vt:lpstr>
      <vt:lpstr>Peranan Pengetahuan Ekologi Lokal Dalam Agroforestri</vt:lpstr>
      <vt:lpstr>Pentingkah pengetahuan lokal?</vt:lpstr>
      <vt:lpstr>Paradigm shift</vt:lpstr>
      <vt:lpstr>Kenapa ditolak petani?</vt:lpstr>
      <vt:lpstr>Inovasi teknologi harusnya bersifat....</vt:lpstr>
      <vt:lpstr>Inovasi oleh petani</vt:lpstr>
      <vt:lpstr>Pengetahuan lokal..?</vt:lpstr>
      <vt:lpstr>Pengetahuan indigenous..?</vt:lpstr>
      <vt:lpstr>Pengetahuan indigenous..?</vt:lpstr>
      <vt:lpstr>Indigenous vs lokal</vt:lpstr>
      <vt:lpstr>PowerPoint Presentation</vt:lpstr>
      <vt:lpstr>PowerPoint Presentation</vt:lpstr>
      <vt:lpstr>PowerPoint Presentation</vt:lpstr>
      <vt:lpstr>Tipe pengetahuan indigenous  dan lokal</vt:lpstr>
      <vt:lpstr>PowerPoint Presentation</vt:lpstr>
      <vt:lpstr>PowerPoint Presentation</vt:lpstr>
      <vt:lpstr>PowerPoint Presentation</vt:lpstr>
      <vt:lpstr>PowerPoint Presentation</vt:lpstr>
      <vt:lpstr>Keterbatasan pengetahuan indigenous dan lokal</vt:lpstr>
      <vt:lpstr>Perbedaan antara pengetahuan lokal dan ilmiah</vt:lpstr>
      <vt:lpstr>Pengaruh modernisasi terhadap perkembangan pengetahuan</vt:lpstr>
      <vt:lpstr>PowerPoint Presentation</vt:lpstr>
      <vt:lpstr>Apa yang harus dilakukan?</vt:lpstr>
      <vt:lpstr>Penggabungan pengetahuan lokal dalam proses pembangunan</vt:lpstr>
      <vt:lpstr>Keunggulan uji coba petani</vt:lpstr>
      <vt:lpstr>Keterbatasan uji coba oleh petani</vt:lpstr>
      <vt:lpstr>PowerPoint Presentation</vt:lpstr>
      <vt:lpstr>Latar belakang</vt:lpstr>
      <vt:lpstr>PowerPoint Presentation</vt:lpstr>
      <vt:lpstr>Prinsip ekologi dasar sistem AF</vt:lpstr>
      <vt:lpstr>PowerPoint Presentation</vt:lpstr>
      <vt:lpstr>Pendekatan dalam pengembangan AF</vt:lpstr>
      <vt:lpstr>Terancamnya pengetahuan indigenous dan pengetahuan lokal</vt:lpstr>
      <vt:lpstr>Pelestarian pengetahuan indigenous</vt:lpstr>
      <vt:lpstr>Contoh kasus “Penyiangan gulma mengundang serangan babi hutan pada kebun karet rakyat”</vt:lpstr>
      <vt:lpstr>PowerPoint Presentation</vt:lpstr>
      <vt:lpstr>PowerPoint Presentation</vt:lpstr>
      <vt:lpstr>Tugas Kelompok</vt:lpstr>
      <vt:lpstr>Referensi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Peranan Pengetahuan Ekologi Lokal Dalam Agroforestri</dc:title>
  <dc:creator>Lenovo</dc:creator>
  <cp:lastModifiedBy>Lenovo</cp:lastModifiedBy>
  <cp:revision>32</cp:revision>
  <dcterms:created xsi:type="dcterms:W3CDTF">2016-11-12T03:10:26Z</dcterms:created>
  <dcterms:modified xsi:type="dcterms:W3CDTF">2016-11-16T08:01:51Z</dcterms:modified>
</cp:coreProperties>
</file>