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8" r:id="rId4"/>
    <p:sldId id="26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0" r:id="rId14"/>
    <p:sldId id="274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1E91-F13B-4CFF-8970-1F0A280567D7}" type="datetimeFigureOut">
              <a:rPr lang="id-ID" smtClean="0"/>
              <a:t>30/03/2016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0044-135A-48EA-B0FC-64ECC605695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1E91-F13B-4CFF-8970-1F0A280567D7}" type="datetimeFigureOut">
              <a:rPr lang="id-ID" smtClean="0"/>
              <a:t>30/03/2016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0044-135A-48EA-B0FC-64ECC605695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1E91-F13B-4CFF-8970-1F0A280567D7}" type="datetimeFigureOut">
              <a:rPr lang="id-ID" smtClean="0"/>
              <a:t>30/03/2016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0044-135A-48EA-B0FC-64ECC6056957}" type="slidenum">
              <a:rPr lang="id-ID" smtClean="0"/>
              <a:t>‹#›</a:t>
            </a:fld>
            <a:endParaRPr lang="id-ID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1E91-F13B-4CFF-8970-1F0A280567D7}" type="datetimeFigureOut">
              <a:rPr lang="id-ID" smtClean="0"/>
              <a:t>30/03/2016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0044-135A-48EA-B0FC-64ECC6056957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1E91-F13B-4CFF-8970-1F0A280567D7}" type="datetimeFigureOut">
              <a:rPr lang="id-ID" smtClean="0"/>
              <a:t>30/03/2016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0044-135A-48EA-B0FC-64ECC605695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1E91-F13B-4CFF-8970-1F0A280567D7}" type="datetimeFigureOut">
              <a:rPr lang="id-ID" smtClean="0"/>
              <a:t>30/03/2016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0044-135A-48EA-B0FC-64ECC6056957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1E91-F13B-4CFF-8970-1F0A280567D7}" type="datetimeFigureOut">
              <a:rPr lang="id-ID" smtClean="0"/>
              <a:t>30/03/2016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0044-135A-48EA-B0FC-64ECC605695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1E91-F13B-4CFF-8970-1F0A280567D7}" type="datetimeFigureOut">
              <a:rPr lang="id-ID" smtClean="0"/>
              <a:t>30/03/2016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0044-135A-48EA-B0FC-64ECC605695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1E91-F13B-4CFF-8970-1F0A280567D7}" type="datetimeFigureOut">
              <a:rPr lang="id-ID" smtClean="0"/>
              <a:t>30/03/2016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0044-135A-48EA-B0FC-64ECC605695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1E91-F13B-4CFF-8970-1F0A280567D7}" type="datetimeFigureOut">
              <a:rPr lang="id-ID" smtClean="0"/>
              <a:t>30/03/2016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0044-135A-48EA-B0FC-64ECC6056957}" type="slidenum">
              <a:rPr lang="id-ID" smtClean="0"/>
              <a:t>‹#›</a:t>
            </a:fld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1E91-F13B-4CFF-8970-1F0A280567D7}" type="datetimeFigureOut">
              <a:rPr lang="id-ID" smtClean="0"/>
              <a:t>30/03/2016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0044-135A-48EA-B0FC-64ECC6056957}" type="slidenum">
              <a:rPr lang="id-ID" smtClean="0"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7201E91-F13B-4CFF-8970-1F0A280567D7}" type="datetimeFigureOut">
              <a:rPr lang="id-ID" smtClean="0"/>
              <a:t>30/03/2016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1640044-135A-48EA-B0FC-64ECC6056957}" type="slidenum">
              <a:rPr lang="id-ID" smtClean="0"/>
              <a:t>‹#›</a:t>
            </a:fld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780108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Manusia, Sains, Teknologi, dan Seni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id-ID" sz="2300" dirty="0" smtClean="0">
                <a:solidFill>
                  <a:schemeClr val="bg1"/>
                </a:solidFill>
              </a:rPr>
              <a:t>Nurasih Shamadiyah, S.Ant., M.Sc.</a:t>
            </a:r>
          </a:p>
          <a:p>
            <a:r>
              <a:rPr lang="id-ID" sz="2300" dirty="0" smtClean="0">
                <a:solidFill>
                  <a:schemeClr val="bg1"/>
                </a:solidFill>
              </a:rPr>
              <a:t>Ilmu Sosial Budaya Dasar</a:t>
            </a:r>
          </a:p>
          <a:p>
            <a:r>
              <a:rPr lang="id-ID" sz="2300" dirty="0" smtClean="0">
                <a:solidFill>
                  <a:schemeClr val="bg1"/>
                </a:solidFill>
              </a:rPr>
              <a:t>Fakultas Pertanian</a:t>
            </a:r>
          </a:p>
          <a:p>
            <a:r>
              <a:rPr lang="id-ID" sz="2300" dirty="0" smtClean="0">
                <a:solidFill>
                  <a:schemeClr val="bg1"/>
                </a:solidFill>
              </a:rPr>
              <a:t>Universitas Malikussaleh</a:t>
            </a:r>
          </a:p>
          <a:p>
            <a:r>
              <a:rPr lang="id-ID" sz="2300" dirty="0" smtClean="0">
                <a:solidFill>
                  <a:schemeClr val="bg1"/>
                </a:solidFill>
              </a:rPr>
              <a:t>2016</a:t>
            </a:r>
          </a:p>
          <a:p>
            <a:endParaRPr lang="id-ID" sz="2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6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7" name="Picture 3" descr="C:\Users\princess pink\Pictures\wp_ss_20150511_0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42" y="-27384"/>
            <a:ext cx="4476750" cy="6784231"/>
          </a:xfrm>
          <a:prstGeom prst="rect">
            <a:avLst/>
          </a:prstGeom>
          <a:noFill/>
        </p:spPr>
      </p:pic>
      <p:pic>
        <p:nvPicPr>
          <p:cNvPr id="1028" name="Picture 4" descr="C:\Users\princess pink\Pictures\wp_ss_20150511_00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1355"/>
            <a:ext cx="4476750" cy="6450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88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 descr="C:\Users\princess pink\Pictures\wp_ss_20150511_00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72008"/>
            <a:ext cx="4572000" cy="6669360"/>
          </a:xfrm>
          <a:prstGeom prst="rect">
            <a:avLst/>
          </a:prstGeom>
          <a:noFill/>
        </p:spPr>
      </p:pic>
      <p:pic>
        <p:nvPicPr>
          <p:cNvPr id="2051" name="Picture 3" descr="C:\Users\princess pink\Pictures\wp_ss_20150511_00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0575" y="1556792"/>
            <a:ext cx="4543425" cy="4387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15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492896"/>
            <a:ext cx="7848872" cy="4968552"/>
          </a:xfrm>
        </p:spPr>
        <p:txBody>
          <a:bodyPr>
            <a:normAutofit/>
          </a:bodyPr>
          <a:lstStyle/>
          <a:p>
            <a:r>
              <a:rPr lang="id-ID" dirty="0" smtClean="0"/>
              <a:t>Seni adalah proses dari manusia</a:t>
            </a:r>
          </a:p>
          <a:p>
            <a:r>
              <a:rPr lang="id-ID" dirty="0" smtClean="0"/>
              <a:t>Ekspresi dari kreativitas manusia</a:t>
            </a:r>
          </a:p>
          <a:p>
            <a:r>
              <a:rPr lang="id-ID" dirty="0" smtClean="0"/>
              <a:t>Daya untuk melaksanakan tindakan-tindakan tertentu yang dibimbing oleh pengetahuan khusus dan istimewa yang dijalankan dengan keterampilan </a:t>
            </a:r>
          </a:p>
          <a:p>
            <a:r>
              <a:rPr lang="id-ID" dirty="0" smtClean="0"/>
              <a:t>Seni merupakan kemampuan istimewa untuk menghasilkan/melakukan sesuatu menurut prinsip estetis, artinya tanpa menghilangkan keindahannya 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2060"/>
                </a:solidFill>
              </a:rPr>
              <a:t>Definisi Seni</a:t>
            </a:r>
            <a:endParaRPr lang="id-ID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6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2532037"/>
            <a:ext cx="7128792" cy="4569371"/>
          </a:xfrm>
        </p:spPr>
        <p:txBody>
          <a:bodyPr>
            <a:normAutofit/>
          </a:bodyPr>
          <a:lstStyle/>
          <a:p>
            <a:r>
              <a:rPr lang="id-ID" dirty="0" smtClean="0"/>
              <a:t>Seni Rupa: gambar, lukisan, patung, grafis, kerajinan tangan, kriya, dan multimedia</a:t>
            </a:r>
          </a:p>
          <a:p>
            <a:r>
              <a:rPr lang="id-ID" dirty="0"/>
              <a:t>Seni Musik: unsur bunyi adalah elemen utama seni </a:t>
            </a:r>
            <a:r>
              <a:rPr lang="id-ID" dirty="0" smtClean="0"/>
              <a:t>musik</a:t>
            </a:r>
          </a:p>
          <a:p>
            <a:r>
              <a:rPr lang="id-ID" dirty="0"/>
              <a:t>Seni Peran: akting, </a:t>
            </a:r>
            <a:r>
              <a:rPr lang="id-ID" dirty="0" smtClean="0"/>
              <a:t>teatrikal</a:t>
            </a:r>
          </a:p>
          <a:p>
            <a:r>
              <a:rPr lang="id-ID" dirty="0"/>
              <a:t>Seni Tari: media ungkap tari adalah gerak</a:t>
            </a:r>
          </a:p>
          <a:p>
            <a:endParaRPr lang="id-ID" dirty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2060"/>
                </a:solidFill>
              </a:rPr>
              <a:t>Macam-Macam Seni</a:t>
            </a:r>
            <a:endParaRPr lang="id-ID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2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717344"/>
            <a:ext cx="7408333" cy="3450696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Teknologi informasi: jaringan komunikasi, jaringan internet (hacker, spam, virus, dll)</a:t>
            </a:r>
          </a:p>
          <a:p>
            <a:r>
              <a:rPr lang="id-ID" dirty="0" smtClean="0">
                <a:solidFill>
                  <a:schemeClr val="bg1"/>
                </a:solidFill>
              </a:rPr>
              <a:t>Persenjataan: senjata nuklir, senjata biologi</a:t>
            </a:r>
          </a:p>
          <a:p>
            <a:r>
              <a:rPr lang="id-ID" dirty="0" smtClean="0">
                <a:solidFill>
                  <a:schemeClr val="bg1"/>
                </a:solidFill>
              </a:rPr>
              <a:t>Biologi: kloning, in vitro yang tidak tepat</a:t>
            </a:r>
          </a:p>
          <a:p>
            <a:r>
              <a:rPr lang="id-ID" dirty="0" smtClean="0">
                <a:solidFill>
                  <a:schemeClr val="bg1"/>
                </a:solidFill>
              </a:rPr>
              <a:t>Lingkungan hidup: kerusakan lingkungan hidup</a:t>
            </a:r>
          </a:p>
          <a:p>
            <a:r>
              <a:rPr lang="id-ID" dirty="0" smtClean="0">
                <a:solidFill>
                  <a:schemeClr val="bg1"/>
                </a:solidFill>
              </a:rPr>
              <a:t>Medical: penyalahgunaan obat dan diagnosis</a:t>
            </a:r>
          </a:p>
          <a:p>
            <a:r>
              <a:rPr lang="id-ID" dirty="0" smtClean="0">
                <a:solidFill>
                  <a:schemeClr val="bg1"/>
                </a:solidFill>
              </a:rPr>
              <a:t>Ekonomi: uang di atas segalanya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Penyalahgunaan IPTEKS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01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925144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Pengaruh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Perkembangan</a:t>
            </a:r>
            <a:r>
              <a:rPr lang="en-US" dirty="0">
                <a:solidFill>
                  <a:srgbClr val="002060"/>
                </a:solidFill>
              </a:rPr>
              <a:t> IPTEK </a:t>
            </a:r>
            <a:r>
              <a:rPr lang="en-US" dirty="0" err="1">
                <a:solidFill>
                  <a:srgbClr val="002060"/>
                </a:solidFill>
              </a:rPr>
              <a:t>terhadap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pola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kemasyarakatan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alienasi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r>
              <a:rPr lang="id-ID" dirty="0" smtClean="0">
                <a:solidFill>
                  <a:srgbClr val="002060"/>
                </a:solidFill>
              </a:rPr>
              <a:t> </a:t>
            </a:r>
            <a:endParaRPr lang="id-ID" dirty="0">
              <a:solidFill>
                <a:srgbClr val="002060"/>
              </a:solidFill>
            </a:endParaRPr>
          </a:p>
          <a:p>
            <a:r>
              <a:rPr lang="en-US" dirty="0" err="1">
                <a:solidFill>
                  <a:srgbClr val="002060"/>
                </a:solidFill>
              </a:rPr>
              <a:t>Alienasi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dirty="0" err="1">
                <a:solidFill>
                  <a:srgbClr val="002060"/>
                </a:solidFill>
              </a:rPr>
              <a:t>keterasingan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manusia</a:t>
            </a:r>
            <a:r>
              <a:rPr lang="en-US" dirty="0">
                <a:solidFill>
                  <a:srgbClr val="002060"/>
                </a:solidFill>
              </a:rPr>
              <a:t>) </a:t>
            </a:r>
            <a:r>
              <a:rPr lang="en-US" dirty="0" err="1">
                <a:solidFill>
                  <a:srgbClr val="002060"/>
                </a:solidFill>
              </a:rPr>
              <a:t>adalah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suatu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kondisi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psikologi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seorang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individu</a:t>
            </a:r>
            <a:r>
              <a:rPr lang="en-US" dirty="0">
                <a:solidFill>
                  <a:srgbClr val="002060"/>
                </a:solidFill>
              </a:rPr>
              <a:t> yang </a:t>
            </a:r>
            <a:r>
              <a:rPr lang="en-US" dirty="0" err="1">
                <a:solidFill>
                  <a:srgbClr val="002060"/>
                </a:solidFill>
              </a:rPr>
              <a:t>dinafasi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oleh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kesadaran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semua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dirty="0" err="1">
                <a:solidFill>
                  <a:srgbClr val="002060"/>
                </a:solidFill>
              </a:rPr>
              <a:t>tentang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misteri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keabadian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termasuk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Tuhan</a:t>
            </a:r>
            <a:r>
              <a:rPr lang="en-US" dirty="0">
                <a:solidFill>
                  <a:srgbClr val="002060"/>
                </a:solidFill>
              </a:rPr>
              <a:t>), </a:t>
            </a:r>
            <a:r>
              <a:rPr lang="en-US" dirty="0" err="1">
                <a:solidFill>
                  <a:srgbClr val="002060"/>
                </a:solidFill>
              </a:rPr>
              <a:t>keberadaan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dirinya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sendiri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sebagai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individu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serta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komunitas</a:t>
            </a:r>
            <a:r>
              <a:rPr lang="en-US" dirty="0">
                <a:solidFill>
                  <a:srgbClr val="002060"/>
                </a:solidFill>
              </a:rPr>
              <a:t>. </a:t>
            </a:r>
            <a:endParaRPr lang="id-ID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002060"/>
                </a:solidFill>
              </a:rPr>
              <a:t>Perkembangan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IPTEK yang </a:t>
            </a:r>
            <a:r>
              <a:rPr lang="en-US" dirty="0" err="1">
                <a:solidFill>
                  <a:srgbClr val="002060"/>
                </a:solidFill>
              </a:rPr>
              <a:t>semakin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pesat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cenderung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meniru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budaya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barat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bisa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jadi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menciptakan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sebuah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alienasi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budaya</a:t>
            </a:r>
            <a:r>
              <a:rPr lang="en-US" dirty="0">
                <a:solidFill>
                  <a:srgbClr val="002060"/>
                </a:solidFill>
              </a:rPr>
              <a:t>. Orang </a:t>
            </a:r>
            <a:r>
              <a:rPr lang="en-US" dirty="0" err="1">
                <a:solidFill>
                  <a:srgbClr val="002060"/>
                </a:solidFill>
              </a:rPr>
              <a:t>merasa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asing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dengan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budayanya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sendiri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Kaum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muda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tidak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lagi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id-ID" dirty="0" smtClean="0">
                <a:solidFill>
                  <a:srgbClr val="002060"/>
                </a:solidFill>
              </a:rPr>
              <a:t>bangga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dengan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kebudayaan</a:t>
            </a:r>
            <a:r>
              <a:rPr lang="en-US" dirty="0">
                <a:solidFill>
                  <a:srgbClr val="002060"/>
                </a:solidFill>
              </a:rPr>
              <a:t> yang </a:t>
            </a:r>
            <a:r>
              <a:rPr lang="en-US" dirty="0" err="1">
                <a:solidFill>
                  <a:srgbClr val="002060"/>
                </a:solidFill>
              </a:rPr>
              <a:t>telah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membentuk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identitas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sosialnya</a:t>
            </a:r>
            <a:r>
              <a:rPr lang="id-ID" dirty="0" smtClean="0">
                <a:solidFill>
                  <a:srgbClr val="002060"/>
                </a:solidFill>
              </a:rPr>
              <a:t>.</a:t>
            </a:r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Pengaruh IPTEKS Bagi Pola Masyarakat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0628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577" y="2060848"/>
            <a:ext cx="7408333" cy="3450696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Pengaruh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perkembangan</a:t>
            </a:r>
            <a:r>
              <a:rPr lang="en-US" dirty="0">
                <a:solidFill>
                  <a:schemeClr val="bg1"/>
                </a:solidFill>
              </a:rPr>
              <a:t> IPTEK </a:t>
            </a:r>
            <a:r>
              <a:rPr lang="en-US" dirty="0" err="1">
                <a:solidFill>
                  <a:schemeClr val="bg1"/>
                </a:solidFill>
              </a:rPr>
              <a:t>terhadap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kemasyarakatan</a:t>
            </a:r>
            <a:r>
              <a:rPr lang="en-US" dirty="0">
                <a:solidFill>
                  <a:schemeClr val="bg1"/>
                </a:solidFill>
              </a:rPr>
              <a:t> heteronomy.</a:t>
            </a:r>
            <a:endParaRPr lang="id-ID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Heteronomy 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prinsip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pembiaran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sesuatu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selain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h</a:t>
            </a:r>
            <a:r>
              <a:rPr lang="id-ID" dirty="0" smtClean="0">
                <a:solidFill>
                  <a:schemeClr val="bg1"/>
                </a:solidFill>
              </a:rPr>
              <a:t>u</a:t>
            </a:r>
            <a:r>
              <a:rPr lang="en-US" dirty="0" err="1" smtClean="0">
                <a:solidFill>
                  <a:schemeClr val="bg1"/>
                </a:solidFill>
              </a:rPr>
              <a:t>kum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moral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menentukan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apa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mesti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dilakukan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meng</a:t>
            </a:r>
            <a:r>
              <a:rPr lang="id-ID" dirty="0" smtClean="0">
                <a:solidFill>
                  <a:schemeClr val="bg1"/>
                </a:solidFill>
              </a:rPr>
              <a:t>g</a:t>
            </a:r>
            <a:r>
              <a:rPr lang="en-US" dirty="0" smtClean="0">
                <a:solidFill>
                  <a:schemeClr val="bg1"/>
                </a:solidFill>
              </a:rPr>
              <a:t>anti </a:t>
            </a:r>
            <a:r>
              <a:rPr lang="en-US" dirty="0" err="1">
                <a:solidFill>
                  <a:schemeClr val="bg1"/>
                </a:solidFill>
              </a:rPr>
              <a:t>kebebasan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sesuatu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diluar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praktis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semisal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kesukaan</a:t>
            </a:r>
            <a:r>
              <a:rPr lang="id-ID" dirty="0" smtClean="0">
                <a:solidFill>
                  <a:schemeClr val="bg1"/>
                </a:solidFill>
              </a:rPr>
              <a:t>, lifestyle, dll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2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IPTEK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Kemasyarakatan</a:t>
            </a:r>
            <a:r>
              <a:rPr lang="en-US" dirty="0"/>
              <a:t> </a:t>
            </a:r>
            <a:r>
              <a:rPr lang="en-US" dirty="0" err="1"/>
              <a:t>Hegemoni</a:t>
            </a:r>
            <a:endParaRPr lang="id-ID" dirty="0"/>
          </a:p>
          <a:p>
            <a:r>
              <a:rPr lang="en-US" dirty="0" err="1"/>
              <a:t>Hegemoni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dominasi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ancaman</a:t>
            </a:r>
            <a:r>
              <a:rPr lang="en-US" dirty="0"/>
              <a:t> </a:t>
            </a:r>
            <a:r>
              <a:rPr lang="en-US" dirty="0" err="1"/>
              <a:t>kekerasan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ide-ide yang </a:t>
            </a:r>
            <a:r>
              <a:rPr lang="en-US" dirty="0" err="1"/>
              <a:t>didiktekan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dominan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yang </a:t>
            </a:r>
            <a:r>
              <a:rPr lang="en-US" dirty="0" err="1"/>
              <a:t>didominasi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wajar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common sense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hegemoni</a:t>
            </a:r>
            <a:r>
              <a:rPr lang="en-US" dirty="0"/>
              <a:t> </a:t>
            </a:r>
            <a:r>
              <a:rPr lang="en-US" dirty="0" err="1"/>
              <a:t>bukanlah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eksklusif</a:t>
            </a:r>
            <a:r>
              <a:rPr lang="en-US" dirty="0"/>
              <a:t> </a:t>
            </a:r>
            <a:r>
              <a:rPr lang="en-US" dirty="0" err="1"/>
              <a:t>milik</a:t>
            </a:r>
            <a:r>
              <a:rPr lang="en-US" dirty="0"/>
              <a:t> </a:t>
            </a:r>
            <a:r>
              <a:rPr lang="en-US" dirty="0" err="1"/>
              <a:t>penguasa</a:t>
            </a:r>
            <a:r>
              <a:rPr lang="en-US" dirty="0"/>
              <a:t>.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,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id-ID" dirty="0" err="1"/>
              <a:t>h</a:t>
            </a:r>
            <a:r>
              <a:rPr lang="en-US" dirty="0" err="1" smtClean="0"/>
              <a:t>egemoni</a:t>
            </a:r>
            <a:r>
              <a:rPr lang="en-US" dirty="0" smtClean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di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sastra</a:t>
            </a:r>
            <a:r>
              <a:rPr lang="en-US" dirty="0"/>
              <a:t> Indonesia </a:t>
            </a:r>
            <a:r>
              <a:rPr lang="en-US" dirty="0" err="1"/>
              <a:t>dimana</a:t>
            </a:r>
            <a:r>
              <a:rPr lang="en-US" dirty="0"/>
              <a:t> media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Koran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membatasi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karya-karya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pengirim</a:t>
            </a:r>
            <a:r>
              <a:rPr lang="en-US" dirty="0"/>
              <a:t> yang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layak</a:t>
            </a:r>
            <a:r>
              <a:rPr lang="en-US" dirty="0"/>
              <a:t> </a:t>
            </a:r>
            <a:r>
              <a:rPr lang="en-US" dirty="0" err="1"/>
              <a:t>dimuat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kesusasteraan</a:t>
            </a:r>
            <a:r>
              <a:rPr lang="en-US" dirty="0"/>
              <a:t> Indonesia. </a:t>
            </a:r>
            <a:endParaRPr lang="id-ID" dirty="0" smtClean="0"/>
          </a:p>
          <a:p>
            <a:r>
              <a:rPr lang="en-US" dirty="0" smtClean="0"/>
              <a:t>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kelahiran</a:t>
            </a:r>
            <a:r>
              <a:rPr lang="en-US" dirty="0"/>
              <a:t> </a:t>
            </a:r>
            <a:r>
              <a:rPr lang="en-US" dirty="0" err="1"/>
              <a:t>sastrawan</a:t>
            </a:r>
            <a:r>
              <a:rPr lang="en-US" dirty="0"/>
              <a:t> </a:t>
            </a:r>
            <a:r>
              <a:rPr lang="en-US" i="1" dirty="0"/>
              <a:t>cyber</a:t>
            </a:r>
            <a:r>
              <a:rPr lang="en-US" dirty="0"/>
              <a:t> Indonesia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dilepaskan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kemunculan</a:t>
            </a:r>
            <a:r>
              <a:rPr lang="en-US" dirty="0"/>
              <a:t> internet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ruang-ruang</a:t>
            </a:r>
            <a:r>
              <a:rPr lang="en-US" dirty="0"/>
              <a:t> alternative </a:t>
            </a:r>
            <a:r>
              <a:rPr lang="en-US" dirty="0" err="1"/>
              <a:t>baru</a:t>
            </a:r>
            <a:r>
              <a:rPr lang="en-US" dirty="0"/>
              <a:t> di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media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cetak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. </a:t>
            </a:r>
            <a:r>
              <a:rPr lang="en-US" dirty="0" err="1"/>
              <a:t>Revolusi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demokratis</a:t>
            </a:r>
            <a:r>
              <a:rPr lang="en-US" dirty="0"/>
              <a:t> </a:t>
            </a:r>
            <a:r>
              <a:rPr lang="en-US" dirty="0" err="1"/>
              <a:t>sifatnya</a:t>
            </a:r>
            <a:r>
              <a:rPr lang="en-US" dirty="0"/>
              <a:t>, </a:t>
            </a:r>
            <a:r>
              <a:rPr lang="en-US" dirty="0" err="1"/>
              <a:t>siapa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menggunakannya</a:t>
            </a:r>
            <a:r>
              <a:rPr lang="en-US" dirty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6604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196752"/>
            <a:ext cx="7408333" cy="3450696"/>
          </a:xfrm>
        </p:spPr>
        <p:txBody>
          <a:bodyPr>
            <a:normAutofit fontScale="925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Pengaruh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Perkembangan</a:t>
            </a:r>
            <a:r>
              <a:rPr lang="en-US" dirty="0">
                <a:solidFill>
                  <a:schemeClr val="bg1"/>
                </a:solidFill>
              </a:rPr>
              <a:t> IPTEK </a:t>
            </a:r>
            <a:r>
              <a:rPr lang="en-US" dirty="0" err="1">
                <a:solidFill>
                  <a:schemeClr val="bg1"/>
                </a:solidFill>
              </a:rPr>
              <a:t>Terhadap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</a:t>
            </a:r>
            <a:r>
              <a:rPr lang="id-ID" dirty="0" smtClean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la </a:t>
            </a:r>
            <a:r>
              <a:rPr lang="en-US" dirty="0" err="1">
                <a:solidFill>
                  <a:schemeClr val="bg1"/>
                </a:solidFill>
              </a:rPr>
              <a:t>Kemasyarakatan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Hedonisme</a:t>
            </a:r>
            <a:endParaRPr lang="id-ID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Hedonisme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pandangan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hidup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menganggap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bahwa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kesenangan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kenikmatan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materi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tujuan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utama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hidup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Bagi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penganut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id-ID" dirty="0" smtClean="0">
                <a:solidFill>
                  <a:schemeClr val="bg1"/>
                </a:solidFill>
              </a:rPr>
              <a:t>paham </a:t>
            </a:r>
            <a:r>
              <a:rPr lang="en-US" dirty="0" err="1" smtClean="0">
                <a:solidFill>
                  <a:schemeClr val="bg1"/>
                </a:solidFill>
              </a:rPr>
              <a:t>ini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bersenang-senang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pesta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pora</a:t>
            </a:r>
            <a:r>
              <a:rPr lang="id-ID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rekreasi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merupakan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tujuan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hidup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utama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entah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menyenangkan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bagi</a:t>
            </a:r>
            <a:r>
              <a:rPr lang="en-US" dirty="0">
                <a:solidFill>
                  <a:schemeClr val="bg1"/>
                </a:solidFill>
              </a:rPr>
              <a:t> orang lain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tidak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Mereka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beranggapan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hidup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satu</a:t>
            </a:r>
            <a:r>
              <a:rPr lang="en-US" dirty="0">
                <a:solidFill>
                  <a:schemeClr val="bg1"/>
                </a:solidFill>
              </a:rPr>
              <a:t> kali </a:t>
            </a:r>
            <a:r>
              <a:rPr lang="en-US" dirty="0" err="1">
                <a:solidFill>
                  <a:schemeClr val="bg1"/>
                </a:solidFill>
              </a:rPr>
              <a:t>sehingga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mereka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merasa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ingin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hidup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sepuas-puasnya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551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Bluetooth\C__Data_Users_DefApps_AppData_INTERNETEXPLORER_Temp_Saved Images_background_54639829_468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16"/>
            <a:ext cx="9144000" cy="68384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Sains (</a:t>
            </a:r>
            <a:r>
              <a:rPr lang="id-ID" i="1" dirty="0" smtClean="0"/>
              <a:t>Science</a:t>
            </a:r>
            <a:r>
              <a:rPr lang="id-ID" dirty="0" smtClean="0"/>
              <a:t>)          </a:t>
            </a:r>
            <a:r>
              <a:rPr lang="id-ID" i="1" dirty="0" smtClean="0"/>
              <a:t>Scientia</a:t>
            </a:r>
            <a:r>
              <a:rPr lang="id-ID" dirty="0" smtClean="0"/>
              <a:t>, pengetahuan 				tentang atau paham 					mengenai sesuatu</a:t>
            </a:r>
          </a:p>
          <a:p>
            <a:r>
              <a:rPr lang="id-ID" dirty="0" smtClean="0"/>
              <a:t>Deretan konsep serta skema konseptual yang berhubungan satu sama lain, dan yang tumbuh sebagai hasil eksperimentasi dan observasi, serta berguna untuk diamati dan dieksperimentasikan lebih lanjut </a:t>
            </a:r>
          </a:p>
          <a:p>
            <a:pPr marL="0" indent="0">
              <a:buNone/>
            </a:pPr>
            <a:r>
              <a:rPr lang="id-ID" dirty="0" smtClean="0"/>
              <a:t>    (James Conant)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tx2">
                    <a:lumMod val="75000"/>
                  </a:schemeClr>
                </a:solidFill>
              </a:rPr>
              <a:t>Definisi Sains </a:t>
            </a:r>
            <a:endParaRPr lang="id-ID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03848" y="2852936"/>
            <a:ext cx="50405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08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Bluetooth\C__Data_Users_DefApps_AppData_INTERNETEXPLORER_Temp_Saved Images_background_54639829_468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16"/>
            <a:ext cx="9144000" cy="68384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Sains merupakan proses belajar yang dilakukan manusia untuk mempelajari fenomena-fenomena alam sehingga menghasilkan sekumpulan fakta</a:t>
            </a:r>
          </a:p>
          <a:p>
            <a:r>
              <a:rPr lang="id-ID" dirty="0" smtClean="0"/>
              <a:t>Aktivitas pemecahan masalah yang dilakukan oleh manusia yang dimotivasikan oleh rasa ingin tahu tentang dunia sekitar mereka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54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Bluetooth\C__Data_Users_DefApps_AppData_INTERNETEXPLORER_Temp_Saved Images_background_54639829_468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16"/>
            <a:ext cx="9144000" cy="68384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Sikap: keyakinan, nilai, pendapat, dll</a:t>
            </a:r>
          </a:p>
          <a:p>
            <a:r>
              <a:rPr lang="id-ID" dirty="0" smtClean="0"/>
              <a:t>Proses/metode: hipotesis, pengujian (eksperimen), mengevaluasi data, dll</a:t>
            </a:r>
          </a:p>
          <a:p>
            <a:r>
              <a:rPr lang="id-ID" dirty="0" smtClean="0"/>
              <a:t>Produk: fakta, prinsip, hukum, teori, dll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54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Bluetooth\C__Data_Users_DefApps_AppData_INTERNETEXPLORER_Temp_Saved Images_background_54639829_468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16"/>
            <a:ext cx="9144000" cy="68384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/>
              <a:buChar char="Ø"/>
            </a:pP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tuntutan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Font typeface="Wingdings"/>
              <a:buChar char="Ø"/>
            </a:pP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memproduksi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memproses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keterampilan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tx2">
                    <a:lumMod val="75000"/>
                  </a:schemeClr>
                </a:solidFill>
              </a:rPr>
              <a:t>Definisi Teknologi</a:t>
            </a:r>
            <a:endParaRPr lang="id-ID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4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Bluetooth\C__Data_Users_DefApps_AppData_INTERNETEXPLORER_Temp_Saved Images_background_54639829_468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16"/>
            <a:ext cx="9144000" cy="68384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/>
              <a:buChar char="þ"/>
            </a:pPr>
            <a:r>
              <a:rPr lang="id-ID" dirty="0" smtClean="0">
                <a:sym typeface="Wingdings"/>
              </a:rPr>
              <a:t>A</a:t>
            </a:r>
            <a:r>
              <a:rPr lang="en-US" dirty="0" smtClean="0"/>
              <a:t>lat </a:t>
            </a:r>
            <a:r>
              <a:rPr lang="en-US" dirty="0" err="1" smtClean="0"/>
              <a:t>pertanian</a:t>
            </a:r>
            <a:r>
              <a:rPr lang="en-US" dirty="0" smtClean="0"/>
              <a:t> yang </a:t>
            </a:r>
            <a:r>
              <a:rPr lang="en-US" dirty="0" err="1" smtClean="0"/>
              <a:t>maju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traktor</a:t>
            </a:r>
            <a:r>
              <a:rPr lang="en-US" dirty="0" smtClean="0"/>
              <a:t>,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pemotong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penanam</a:t>
            </a:r>
            <a:r>
              <a:rPr lang="en-US" dirty="0" smtClean="0"/>
              <a:t>,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pengolah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,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penyemprot</a:t>
            </a:r>
            <a:r>
              <a:rPr lang="en-US" dirty="0" smtClean="0"/>
              <a:t> </a:t>
            </a:r>
            <a:r>
              <a:rPr lang="en-US" dirty="0" err="1" smtClean="0"/>
              <a:t>hama</a:t>
            </a:r>
            <a:r>
              <a:rPr lang="id-ID" dirty="0" smtClean="0"/>
              <a:t>, dll</a:t>
            </a:r>
          </a:p>
          <a:p>
            <a:pPr>
              <a:buFont typeface="Wingdings"/>
              <a:buChar char="þ"/>
            </a:pPr>
            <a:r>
              <a:rPr lang="id-ID" dirty="0" smtClean="0"/>
              <a:t>Produksi pupuk dan pestisida</a:t>
            </a:r>
          </a:p>
          <a:p>
            <a:pPr>
              <a:buFont typeface="Wingdings"/>
              <a:buChar char="þ"/>
            </a:pPr>
            <a:r>
              <a:rPr lang="en-US" dirty="0" err="1" smtClean="0"/>
              <a:t>Teknik-teknik</a:t>
            </a:r>
            <a:r>
              <a:rPr lang="en-US" dirty="0" smtClean="0"/>
              <a:t> </a:t>
            </a:r>
            <a:r>
              <a:rPr lang="en-US" dirty="0" err="1" smtClean="0"/>
              <a:t>pemuliaan</a:t>
            </a:r>
            <a:r>
              <a:rPr lang="id-ID" dirty="0" smtClean="0"/>
              <a:t> tanaman (VUTW)</a:t>
            </a:r>
          </a:p>
          <a:p>
            <a:pPr>
              <a:buFont typeface="Wingdings"/>
              <a:buChar char="þ"/>
            </a:pP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mutasi</a:t>
            </a:r>
            <a:r>
              <a:rPr lang="en-US" dirty="0" smtClean="0"/>
              <a:t> </a:t>
            </a:r>
            <a:r>
              <a:rPr lang="en-US" dirty="0" err="1" smtClean="0"/>
              <a:t>buatan</a:t>
            </a:r>
            <a:endParaRPr lang="id-ID" dirty="0" smtClean="0"/>
          </a:p>
          <a:p>
            <a:pPr>
              <a:buFont typeface="Wingdings"/>
              <a:buChar char="þ"/>
            </a:pP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pasca</a:t>
            </a:r>
            <a:r>
              <a:rPr lang="en-US" dirty="0" smtClean="0"/>
              <a:t> </a:t>
            </a:r>
            <a:r>
              <a:rPr lang="en-US" dirty="0" err="1" smtClean="0"/>
              <a:t>panen</a:t>
            </a:r>
            <a:endParaRPr lang="id-ID" dirty="0" smtClean="0"/>
          </a:p>
          <a:p>
            <a:pPr>
              <a:buNone/>
            </a:pP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tx2">
                    <a:lumMod val="75000"/>
                  </a:schemeClr>
                </a:solidFill>
              </a:rPr>
              <a:t>Contoh Teknologi dalam Pertanian</a:t>
            </a:r>
            <a:endParaRPr lang="id-ID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Bluetooth\C__Data_Users_DefApps_AppData_INTERNETEXPLORER_Temp_Saved Images_background_54639829_468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16"/>
            <a:ext cx="9144000" cy="68384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20888"/>
            <a:ext cx="8686800" cy="4525963"/>
          </a:xfrm>
        </p:spPr>
        <p:txBody>
          <a:bodyPr/>
          <a:lstStyle/>
          <a:p>
            <a:pPr>
              <a:buFont typeface="Wingdings"/>
              <a:buChar char="þ"/>
            </a:pPr>
            <a:r>
              <a:rPr lang="en-US" dirty="0" err="1" smtClean="0"/>
              <a:t>Pengaplikasian</a:t>
            </a:r>
            <a:r>
              <a:rPr lang="en-US" dirty="0" smtClean="0"/>
              <a:t> IPTEK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memperhatikan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buruk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ditimbulkan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pengaplikasinya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area </a:t>
            </a:r>
            <a:r>
              <a:rPr lang="en-US" dirty="0" err="1" smtClean="0"/>
              <a:t>pengaplikasi</a:t>
            </a:r>
            <a:r>
              <a:rPr lang="id-ID" dirty="0" smtClean="0"/>
              <a:t>a</a:t>
            </a:r>
            <a:r>
              <a:rPr lang="en-US" dirty="0" err="1" smtClean="0"/>
              <a:t>nnya</a:t>
            </a:r>
            <a:endParaRPr lang="id-ID" dirty="0" smtClean="0"/>
          </a:p>
          <a:p>
            <a:pPr>
              <a:buNone/>
            </a:pPr>
            <a:r>
              <a:rPr lang="id-ID" dirty="0" smtClean="0">
                <a:sym typeface="Wingdings"/>
              </a:rPr>
              <a:t> 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46584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tx2">
                    <a:lumMod val="75000"/>
                  </a:schemeClr>
                </a:solidFill>
              </a:rPr>
              <a:t>Prasyarat Teknologi </a:t>
            </a:r>
            <a:br>
              <a:rPr lang="id-ID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d-ID" dirty="0" smtClean="0">
                <a:solidFill>
                  <a:schemeClr val="tx2">
                    <a:lumMod val="75000"/>
                  </a:schemeClr>
                </a:solidFill>
              </a:rPr>
              <a:t>Bagi Pengembangan IPTEK di Indonesia</a:t>
            </a:r>
            <a:endParaRPr lang="id-ID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971600" y="5085184"/>
            <a:ext cx="3312368" cy="129614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500" b="1" dirty="0" smtClean="0">
                <a:solidFill>
                  <a:schemeClr val="bg2">
                    <a:lumMod val="25000"/>
                  </a:schemeClr>
                </a:solidFill>
              </a:rPr>
              <a:t>NEGATIF</a:t>
            </a:r>
            <a:endParaRPr lang="id-ID" sz="25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932040" y="5085184"/>
            <a:ext cx="3312368" cy="129614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500" b="1" dirty="0" smtClean="0">
                <a:solidFill>
                  <a:schemeClr val="bg2">
                    <a:lumMod val="25000"/>
                  </a:schemeClr>
                </a:solidFill>
              </a:rPr>
              <a:t>POSITIF</a:t>
            </a:r>
            <a:endParaRPr lang="id-ID" sz="25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2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Bluetooth\C__Data_Users_DefApps_AppData_INTERNETEXPLORER_Temp_Saved Images_background_54639829_468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16"/>
            <a:ext cx="9144000" cy="68384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/>
              <a:buChar char="þ"/>
            </a:pPr>
            <a:r>
              <a:rPr lang="en-US" dirty="0" err="1" smtClean="0"/>
              <a:t>Pendidikan</a:t>
            </a:r>
            <a:endParaRPr lang="id-ID" dirty="0" smtClean="0"/>
          </a:p>
          <a:p>
            <a:pPr>
              <a:buFont typeface="Wingdings"/>
              <a:buChar char="þ"/>
            </a:pPr>
            <a:r>
              <a:rPr lang="id-ID" dirty="0" smtClean="0"/>
              <a:t>P</a:t>
            </a:r>
            <a:r>
              <a:rPr lang="en-US" dirty="0" err="1" smtClean="0"/>
              <a:t>enelitian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produktivitas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penerapan</a:t>
            </a:r>
            <a:r>
              <a:rPr lang="en-US" dirty="0" smtClean="0"/>
              <a:t> </a:t>
            </a:r>
            <a:r>
              <a:rPr lang="en-US" dirty="0" err="1" smtClean="0"/>
              <a:t>varitas</a:t>
            </a:r>
            <a:r>
              <a:rPr lang="en-US" dirty="0" smtClean="0"/>
              <a:t> </a:t>
            </a:r>
            <a:r>
              <a:rPr lang="en-US" dirty="0" err="1" smtClean="0"/>
              <a:t>unggul</a:t>
            </a:r>
            <a:r>
              <a:rPr lang="en-US" dirty="0" smtClean="0"/>
              <a:t>, </a:t>
            </a:r>
            <a:r>
              <a:rPr lang="en-US" dirty="0" err="1" smtClean="0"/>
              <a:t>pemupukan</a:t>
            </a:r>
            <a:r>
              <a:rPr lang="en-US" dirty="0" smtClean="0"/>
              <a:t>, </a:t>
            </a:r>
            <a:r>
              <a:rPr lang="en-US" dirty="0" err="1" smtClean="0"/>
              <a:t>pemberantasan</a:t>
            </a:r>
            <a:r>
              <a:rPr lang="en-US" dirty="0" smtClean="0"/>
              <a:t> </a:t>
            </a:r>
            <a:r>
              <a:rPr lang="en-US" dirty="0" err="1" smtClean="0"/>
              <a:t>hama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,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pengairan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tx2">
                    <a:lumMod val="75000"/>
                  </a:schemeClr>
                </a:solidFill>
              </a:rPr>
              <a:t>(+)</a:t>
            </a:r>
            <a:endParaRPr lang="id-ID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41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Bluetooth\C__Data_Users_DefApps_AppData_INTERNETEXPLORER_Temp_Saved Images_background_54639829_468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16"/>
            <a:ext cx="9144000" cy="68384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/>
              <a:buChar char="þ"/>
            </a:pPr>
            <a:r>
              <a:rPr lang="id-ID" dirty="0" err="1" smtClean="0"/>
              <a:t>P</a:t>
            </a:r>
            <a:r>
              <a:rPr lang="en-US" dirty="0" err="1" smtClean="0"/>
              <a:t>enggunaan</a:t>
            </a:r>
            <a:r>
              <a:rPr lang="en-US" dirty="0" smtClean="0"/>
              <a:t> </a:t>
            </a:r>
            <a:r>
              <a:rPr lang="en-US" dirty="0" err="1" smtClean="0"/>
              <a:t>pestisida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pemberantasan</a:t>
            </a:r>
            <a:r>
              <a:rPr lang="en-US" dirty="0" smtClean="0"/>
              <a:t> </a:t>
            </a:r>
            <a:r>
              <a:rPr lang="en-US" dirty="0" err="1" smtClean="0"/>
              <a:t>hama</a:t>
            </a:r>
            <a:r>
              <a:rPr lang="en-US" dirty="0" smtClean="0"/>
              <a:t> </a:t>
            </a:r>
            <a:r>
              <a:rPr lang="en-US" dirty="0" err="1" smtClean="0"/>
              <a:t>ternyata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id-ID" dirty="0" smtClean="0"/>
          </a:p>
          <a:p>
            <a:pPr>
              <a:buFont typeface="Wingdings"/>
              <a:buChar char="þ"/>
            </a:pPr>
            <a:r>
              <a:rPr lang="id-ID" dirty="0" smtClean="0"/>
              <a:t>Penggunaan pupuk kimia berlebihan tidak baik untuk kesehatan manusia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tx2">
                    <a:lumMod val="75000"/>
                  </a:schemeClr>
                </a:solidFill>
              </a:rPr>
              <a:t>(-)</a:t>
            </a:r>
            <a:endParaRPr lang="id-ID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46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1554</TotalTime>
  <Words>726</Words>
  <Application>Microsoft Office PowerPoint</Application>
  <PresentationFormat>On-screen Show (4:3)</PresentationFormat>
  <Paragraphs>67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Waveform</vt:lpstr>
      <vt:lpstr>Manusia, Sains, Teknologi, dan Seni</vt:lpstr>
      <vt:lpstr>Definisi Sains </vt:lpstr>
      <vt:lpstr>PowerPoint Presentation</vt:lpstr>
      <vt:lpstr>PowerPoint Presentation</vt:lpstr>
      <vt:lpstr>Definisi Teknologi</vt:lpstr>
      <vt:lpstr>Contoh Teknologi dalam Pertanian</vt:lpstr>
      <vt:lpstr>Prasyarat Teknologi  Bagi Pengembangan IPTEK di Indonesia</vt:lpstr>
      <vt:lpstr>(+)</vt:lpstr>
      <vt:lpstr>(-)</vt:lpstr>
      <vt:lpstr>PowerPoint Presentation</vt:lpstr>
      <vt:lpstr>PowerPoint Presentation</vt:lpstr>
      <vt:lpstr>Definisi Seni</vt:lpstr>
      <vt:lpstr>Macam-Macam Seni</vt:lpstr>
      <vt:lpstr>Penyalahgunaan IPTEKS</vt:lpstr>
      <vt:lpstr>Pengaruh IPTEKS Bagi Pola Masyarakat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Manusia, Sains, dan Teknologi</dc:title>
  <dc:creator>A S U S</dc:creator>
  <cp:lastModifiedBy>A S U S</cp:lastModifiedBy>
  <cp:revision>21</cp:revision>
  <dcterms:created xsi:type="dcterms:W3CDTF">2016-03-21T06:01:04Z</dcterms:created>
  <dcterms:modified xsi:type="dcterms:W3CDTF">2016-03-30T04:15:19Z</dcterms:modified>
</cp:coreProperties>
</file>